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4" r:id="rId2"/>
    <p:sldId id="278" r:id="rId3"/>
    <p:sldId id="279" r:id="rId4"/>
    <p:sldId id="280" r:id="rId5"/>
    <p:sldId id="287" r:id="rId6"/>
    <p:sldId id="281" r:id="rId7"/>
    <p:sldId id="300" r:id="rId8"/>
    <p:sldId id="288" r:id="rId9"/>
    <p:sldId id="283" r:id="rId10"/>
    <p:sldId id="299" r:id="rId11"/>
    <p:sldId id="289" r:id="rId12"/>
    <p:sldId id="290" r:id="rId13"/>
    <p:sldId id="291" r:id="rId14"/>
    <p:sldId id="294" r:id="rId15"/>
    <p:sldId id="295" r:id="rId16"/>
    <p:sldId id="285" r:id="rId17"/>
    <p:sldId id="296" r:id="rId18"/>
    <p:sldId id="286" r:id="rId19"/>
    <p:sldId id="298" r:id="rId20"/>
    <p:sldId id="301" r:id="rId21"/>
    <p:sldId id="274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9BD"/>
    <a:srgbClr val="52CBBE"/>
    <a:srgbClr val="FF5969"/>
    <a:srgbClr val="5D7373"/>
    <a:srgbClr val="F0EEF0"/>
    <a:srgbClr val="FEC630"/>
    <a:srgbClr val="92D050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1" autoAdjust="0"/>
    <p:restoredTop sz="46866" autoAdjust="0"/>
  </p:normalViewPr>
  <p:slideViewPr>
    <p:cSldViewPr snapToGrid="0">
      <p:cViewPr varScale="1">
        <p:scale>
          <a:sx n="42" d="100"/>
          <a:sy n="42" d="100"/>
        </p:scale>
        <p:origin x="3354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zmo\OneDrive\Dissertation\excel%20results\Final\result%20al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zmo\OneDrive\Dissertation\excel%20results\Final\result%20al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Word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rgbClr val="C00000"/>
                </a:solidFill>
              </a:rPr>
              <a:t>Power</a:t>
            </a:r>
            <a:r>
              <a:rPr lang="en-US" sz="2400" baseline="0" dirty="0">
                <a:solidFill>
                  <a:srgbClr val="C00000"/>
                </a:solidFill>
              </a:rPr>
              <a:t> Comparison:</a:t>
            </a:r>
          </a:p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rgbClr val="C00000"/>
                </a:solidFill>
              </a:rPr>
              <a:t>ESC vs Non-tracking</a:t>
            </a:r>
          </a:p>
        </c:rich>
      </c:tx>
      <c:layout>
        <c:manualLayout>
          <c:xMode val="edge"/>
          <c:yMode val="edge"/>
          <c:x val="0.3735346134613568"/>
          <c:y val="1.4695334129966645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045752453673584"/>
          <c:y val="0.20768599464181411"/>
          <c:w val="0.79212004015320558"/>
          <c:h val="0.4721615538861984"/>
        </c:manualLayout>
      </c:layout>
      <c:lineChart>
        <c:grouping val="standard"/>
        <c:varyColors val="0"/>
        <c:ser>
          <c:idx val="0"/>
          <c:order val="0"/>
          <c:tx>
            <c:strRef>
              <c:f>'[result all.xlsx]Sheet1'!$B$1</c:f>
              <c:strCache>
                <c:ptCount val="1"/>
                <c:pt idx="0">
                  <c:v>Power ESC</c:v>
                </c:pt>
              </c:strCache>
            </c:strRef>
          </c:tx>
          <c:spPr>
            <a:ln w="28575" cap="rnd">
              <a:solidFill>
                <a:srgbClr val="FF0066"/>
              </a:solidFill>
              <a:round/>
            </a:ln>
            <a:effectLst/>
          </c:spPr>
          <c:marker>
            <c:symbol val="none"/>
          </c:marker>
          <c:cat>
            <c:numRef>
              <c:f>'[result all.xlsx]Sheet1'!$A$2:$A$42</c:f>
              <c:numCache>
                <c:formatCode>h:mm</c:formatCode>
                <c:ptCount val="41"/>
                <c:pt idx="0">
                  <c:v>0.31250000000000033</c:v>
                </c:pt>
                <c:pt idx="1">
                  <c:v>0.32291666666666741</c:v>
                </c:pt>
                <c:pt idx="2">
                  <c:v>0.33333333333333331</c:v>
                </c:pt>
                <c:pt idx="3">
                  <c:v>0.34375</c:v>
                </c:pt>
                <c:pt idx="4">
                  <c:v>0.35416666666666707</c:v>
                </c:pt>
                <c:pt idx="5">
                  <c:v>0.36458333333333331</c:v>
                </c:pt>
                <c:pt idx="6">
                  <c:v>0.37500000000000033</c:v>
                </c:pt>
                <c:pt idx="7">
                  <c:v>0.38541666666666741</c:v>
                </c:pt>
                <c:pt idx="8">
                  <c:v>0.39583333333333331</c:v>
                </c:pt>
                <c:pt idx="9">
                  <c:v>0.40625</c:v>
                </c:pt>
                <c:pt idx="10">
                  <c:v>0.41666666666666707</c:v>
                </c:pt>
                <c:pt idx="11">
                  <c:v>0.42708333333333331</c:v>
                </c:pt>
                <c:pt idx="12">
                  <c:v>0.43750000000000033</c:v>
                </c:pt>
                <c:pt idx="13">
                  <c:v>0.44791666666666707</c:v>
                </c:pt>
                <c:pt idx="14">
                  <c:v>0.45833333333333326</c:v>
                </c:pt>
                <c:pt idx="15">
                  <c:v>0.46875</c:v>
                </c:pt>
                <c:pt idx="16">
                  <c:v>0.47916666666666707</c:v>
                </c:pt>
                <c:pt idx="17">
                  <c:v>0.48958333333333331</c:v>
                </c:pt>
                <c:pt idx="18">
                  <c:v>0.5</c:v>
                </c:pt>
                <c:pt idx="19">
                  <c:v>0.51041666666666585</c:v>
                </c:pt>
                <c:pt idx="20">
                  <c:v>0.5208333333333337</c:v>
                </c:pt>
                <c:pt idx="21">
                  <c:v>0.53125</c:v>
                </c:pt>
                <c:pt idx="22">
                  <c:v>0.54166666666666652</c:v>
                </c:pt>
                <c:pt idx="23">
                  <c:v>0.5520833333333337</c:v>
                </c:pt>
                <c:pt idx="24">
                  <c:v>0.5625</c:v>
                </c:pt>
                <c:pt idx="25">
                  <c:v>0.57291666666666652</c:v>
                </c:pt>
                <c:pt idx="26">
                  <c:v>0.58333333333333337</c:v>
                </c:pt>
                <c:pt idx="27">
                  <c:v>0.59375</c:v>
                </c:pt>
                <c:pt idx="28">
                  <c:v>0.60416666666666652</c:v>
                </c:pt>
                <c:pt idx="29">
                  <c:v>0.6145833333333337</c:v>
                </c:pt>
                <c:pt idx="30">
                  <c:v>0.62500000000000078</c:v>
                </c:pt>
                <c:pt idx="31">
                  <c:v>0.63541666666666652</c:v>
                </c:pt>
                <c:pt idx="32">
                  <c:v>0.64583333333333426</c:v>
                </c:pt>
                <c:pt idx="33">
                  <c:v>0.65625000000000078</c:v>
                </c:pt>
                <c:pt idx="34">
                  <c:v>0.66666666666666663</c:v>
                </c:pt>
                <c:pt idx="35">
                  <c:v>0.67708333333333426</c:v>
                </c:pt>
                <c:pt idx="36">
                  <c:v>0.6875</c:v>
                </c:pt>
                <c:pt idx="37">
                  <c:v>0.69791666666666652</c:v>
                </c:pt>
                <c:pt idx="38">
                  <c:v>0.7083333333333337</c:v>
                </c:pt>
                <c:pt idx="39">
                  <c:v>0.71875000000000078</c:v>
                </c:pt>
                <c:pt idx="40">
                  <c:v>0.72916666666666652</c:v>
                </c:pt>
              </c:numCache>
            </c:numRef>
          </c:cat>
          <c:val>
            <c:numRef>
              <c:f>'[result all.xlsx]Sheet1'!$B$2:$B$42</c:f>
              <c:numCache>
                <c:formatCode>General</c:formatCode>
                <c:ptCount val="41"/>
                <c:pt idx="0">
                  <c:v>15</c:v>
                </c:pt>
                <c:pt idx="1">
                  <c:v>20</c:v>
                </c:pt>
                <c:pt idx="2">
                  <c:v>24</c:v>
                </c:pt>
                <c:pt idx="3">
                  <c:v>26</c:v>
                </c:pt>
                <c:pt idx="4">
                  <c:v>29</c:v>
                </c:pt>
                <c:pt idx="5">
                  <c:v>31</c:v>
                </c:pt>
                <c:pt idx="6">
                  <c:v>33.300000000000004</c:v>
                </c:pt>
                <c:pt idx="7">
                  <c:v>34.480000000000004</c:v>
                </c:pt>
                <c:pt idx="8">
                  <c:v>35.700000000000003</c:v>
                </c:pt>
                <c:pt idx="9">
                  <c:v>35.200000000000003</c:v>
                </c:pt>
                <c:pt idx="10">
                  <c:v>34.9</c:v>
                </c:pt>
                <c:pt idx="11">
                  <c:v>32.700000000000003</c:v>
                </c:pt>
                <c:pt idx="12">
                  <c:v>33.300000000000004</c:v>
                </c:pt>
                <c:pt idx="13">
                  <c:v>34.880000000000003</c:v>
                </c:pt>
                <c:pt idx="14">
                  <c:v>34.28</c:v>
                </c:pt>
                <c:pt idx="15">
                  <c:v>35.370000000000005</c:v>
                </c:pt>
                <c:pt idx="16">
                  <c:v>35.44</c:v>
                </c:pt>
                <c:pt idx="17">
                  <c:v>36.1</c:v>
                </c:pt>
                <c:pt idx="18">
                  <c:v>35.770000000000003</c:v>
                </c:pt>
                <c:pt idx="19">
                  <c:v>36.1</c:v>
                </c:pt>
                <c:pt idx="20">
                  <c:v>37</c:v>
                </c:pt>
                <c:pt idx="21">
                  <c:v>35.800000000000004</c:v>
                </c:pt>
                <c:pt idx="22">
                  <c:v>35.4</c:v>
                </c:pt>
                <c:pt idx="23">
                  <c:v>33.9</c:v>
                </c:pt>
                <c:pt idx="24">
                  <c:v>34.6</c:v>
                </c:pt>
                <c:pt idx="25">
                  <c:v>34.800000000000004</c:v>
                </c:pt>
                <c:pt idx="26">
                  <c:v>29.8</c:v>
                </c:pt>
                <c:pt idx="27">
                  <c:v>30.3</c:v>
                </c:pt>
                <c:pt idx="28">
                  <c:v>33.700000000000003</c:v>
                </c:pt>
                <c:pt idx="29">
                  <c:v>33.9</c:v>
                </c:pt>
                <c:pt idx="30">
                  <c:v>33.43</c:v>
                </c:pt>
                <c:pt idx="31">
                  <c:v>32.870000000000005</c:v>
                </c:pt>
                <c:pt idx="32">
                  <c:v>32.25</c:v>
                </c:pt>
                <c:pt idx="33">
                  <c:v>31.9</c:v>
                </c:pt>
                <c:pt idx="34">
                  <c:v>30.4</c:v>
                </c:pt>
                <c:pt idx="35">
                  <c:v>29.8</c:v>
                </c:pt>
                <c:pt idx="36">
                  <c:v>27.8</c:v>
                </c:pt>
                <c:pt idx="37">
                  <c:v>25.7</c:v>
                </c:pt>
                <c:pt idx="38">
                  <c:v>27.6</c:v>
                </c:pt>
                <c:pt idx="39">
                  <c:v>24.8</c:v>
                </c:pt>
                <c:pt idx="40">
                  <c:v>18.8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6A-4B78-BF76-8905DF4F9F19}"/>
            </c:ext>
          </c:extLst>
        </c:ser>
        <c:ser>
          <c:idx val="3"/>
          <c:order val="1"/>
          <c:tx>
            <c:strRef>
              <c:f>'[result all.xlsx]Sheet1'!$E$1</c:f>
              <c:strCache>
                <c:ptCount val="1"/>
                <c:pt idx="0">
                  <c:v>Power non-tracking 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'[result all.xlsx]Sheet1'!$A$2:$A$42</c:f>
              <c:numCache>
                <c:formatCode>h:mm</c:formatCode>
                <c:ptCount val="41"/>
                <c:pt idx="0">
                  <c:v>0.31250000000000033</c:v>
                </c:pt>
                <c:pt idx="1">
                  <c:v>0.32291666666666741</c:v>
                </c:pt>
                <c:pt idx="2">
                  <c:v>0.33333333333333331</c:v>
                </c:pt>
                <c:pt idx="3">
                  <c:v>0.34375</c:v>
                </c:pt>
                <c:pt idx="4">
                  <c:v>0.35416666666666707</c:v>
                </c:pt>
                <c:pt idx="5">
                  <c:v>0.36458333333333331</c:v>
                </c:pt>
                <c:pt idx="6">
                  <c:v>0.37500000000000033</c:v>
                </c:pt>
                <c:pt idx="7">
                  <c:v>0.38541666666666741</c:v>
                </c:pt>
                <c:pt idx="8">
                  <c:v>0.39583333333333331</c:v>
                </c:pt>
                <c:pt idx="9">
                  <c:v>0.40625</c:v>
                </c:pt>
                <c:pt idx="10">
                  <c:v>0.41666666666666707</c:v>
                </c:pt>
                <c:pt idx="11">
                  <c:v>0.42708333333333331</c:v>
                </c:pt>
                <c:pt idx="12">
                  <c:v>0.43750000000000033</c:v>
                </c:pt>
                <c:pt idx="13">
                  <c:v>0.44791666666666707</c:v>
                </c:pt>
                <c:pt idx="14">
                  <c:v>0.45833333333333326</c:v>
                </c:pt>
                <c:pt idx="15">
                  <c:v>0.46875</c:v>
                </c:pt>
                <c:pt idx="16">
                  <c:v>0.47916666666666707</c:v>
                </c:pt>
                <c:pt idx="17">
                  <c:v>0.48958333333333331</c:v>
                </c:pt>
                <c:pt idx="18">
                  <c:v>0.5</c:v>
                </c:pt>
                <c:pt idx="19">
                  <c:v>0.51041666666666585</c:v>
                </c:pt>
                <c:pt idx="20">
                  <c:v>0.5208333333333337</c:v>
                </c:pt>
                <c:pt idx="21">
                  <c:v>0.53125</c:v>
                </c:pt>
                <c:pt idx="22">
                  <c:v>0.54166666666666652</c:v>
                </c:pt>
                <c:pt idx="23">
                  <c:v>0.5520833333333337</c:v>
                </c:pt>
                <c:pt idx="24">
                  <c:v>0.5625</c:v>
                </c:pt>
                <c:pt idx="25">
                  <c:v>0.57291666666666652</c:v>
                </c:pt>
                <c:pt idx="26">
                  <c:v>0.58333333333333337</c:v>
                </c:pt>
                <c:pt idx="27">
                  <c:v>0.59375</c:v>
                </c:pt>
                <c:pt idx="28">
                  <c:v>0.60416666666666652</c:v>
                </c:pt>
                <c:pt idx="29">
                  <c:v>0.6145833333333337</c:v>
                </c:pt>
                <c:pt idx="30">
                  <c:v>0.62500000000000078</c:v>
                </c:pt>
                <c:pt idx="31">
                  <c:v>0.63541666666666652</c:v>
                </c:pt>
                <c:pt idx="32">
                  <c:v>0.64583333333333426</c:v>
                </c:pt>
                <c:pt idx="33">
                  <c:v>0.65625000000000078</c:v>
                </c:pt>
                <c:pt idx="34">
                  <c:v>0.66666666666666663</c:v>
                </c:pt>
                <c:pt idx="35">
                  <c:v>0.67708333333333426</c:v>
                </c:pt>
                <c:pt idx="36">
                  <c:v>0.6875</c:v>
                </c:pt>
                <c:pt idx="37">
                  <c:v>0.69791666666666652</c:v>
                </c:pt>
                <c:pt idx="38">
                  <c:v>0.7083333333333337</c:v>
                </c:pt>
                <c:pt idx="39">
                  <c:v>0.71875000000000078</c:v>
                </c:pt>
                <c:pt idx="40">
                  <c:v>0.72916666666666652</c:v>
                </c:pt>
              </c:numCache>
            </c:numRef>
          </c:cat>
          <c:val>
            <c:numRef>
              <c:f>'[result all.xlsx]Sheet1'!$E$2:$E$42</c:f>
              <c:numCache>
                <c:formatCode>General</c:formatCode>
                <c:ptCount val="41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16</c:v>
                </c:pt>
                <c:pt idx="4">
                  <c:v>18</c:v>
                </c:pt>
                <c:pt idx="5">
                  <c:v>21</c:v>
                </c:pt>
                <c:pt idx="6">
                  <c:v>24</c:v>
                </c:pt>
                <c:pt idx="7">
                  <c:v>28.1</c:v>
                </c:pt>
                <c:pt idx="8">
                  <c:v>30.4</c:v>
                </c:pt>
                <c:pt idx="9">
                  <c:v>32.97</c:v>
                </c:pt>
                <c:pt idx="10">
                  <c:v>26.5</c:v>
                </c:pt>
                <c:pt idx="11">
                  <c:v>30.41</c:v>
                </c:pt>
                <c:pt idx="12">
                  <c:v>33</c:v>
                </c:pt>
                <c:pt idx="13">
                  <c:v>33</c:v>
                </c:pt>
                <c:pt idx="14">
                  <c:v>32.880000000000003</c:v>
                </c:pt>
                <c:pt idx="15">
                  <c:v>33.96</c:v>
                </c:pt>
                <c:pt idx="16">
                  <c:v>34.47</c:v>
                </c:pt>
                <c:pt idx="17">
                  <c:v>33.5</c:v>
                </c:pt>
                <c:pt idx="18">
                  <c:v>34.53</c:v>
                </c:pt>
                <c:pt idx="19">
                  <c:v>35.25</c:v>
                </c:pt>
                <c:pt idx="20">
                  <c:v>34.96</c:v>
                </c:pt>
                <c:pt idx="21">
                  <c:v>34.67</c:v>
                </c:pt>
                <c:pt idx="22">
                  <c:v>33.6</c:v>
                </c:pt>
                <c:pt idx="23">
                  <c:v>32.5</c:v>
                </c:pt>
                <c:pt idx="24">
                  <c:v>31.45</c:v>
                </c:pt>
                <c:pt idx="25">
                  <c:v>31.779999999999987</c:v>
                </c:pt>
                <c:pt idx="26">
                  <c:v>29.87</c:v>
                </c:pt>
                <c:pt idx="27">
                  <c:v>28.14</c:v>
                </c:pt>
                <c:pt idx="28">
                  <c:v>29.7</c:v>
                </c:pt>
                <c:pt idx="29">
                  <c:v>27.68</c:v>
                </c:pt>
                <c:pt idx="30">
                  <c:v>26.4</c:v>
                </c:pt>
                <c:pt idx="31">
                  <c:v>25.32</c:v>
                </c:pt>
                <c:pt idx="32">
                  <c:v>22.7</c:v>
                </c:pt>
                <c:pt idx="33">
                  <c:v>18</c:v>
                </c:pt>
                <c:pt idx="34">
                  <c:v>12</c:v>
                </c:pt>
                <c:pt idx="35">
                  <c:v>17</c:v>
                </c:pt>
                <c:pt idx="36">
                  <c:v>15.8</c:v>
                </c:pt>
                <c:pt idx="37">
                  <c:v>14.2</c:v>
                </c:pt>
                <c:pt idx="38">
                  <c:v>12.4</c:v>
                </c:pt>
                <c:pt idx="39">
                  <c:v>11.8</c:v>
                </c:pt>
                <c:pt idx="40">
                  <c:v>11.7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6A-4B78-BF76-8905DF4F9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681792"/>
        <c:axId val="97683712"/>
      </c:lineChart>
      <c:catAx>
        <c:axId val="97681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Time</a:t>
                </a:r>
              </a:p>
            </c:rich>
          </c:tx>
          <c:layout>
            <c:manualLayout>
              <c:xMode val="edge"/>
              <c:yMode val="edge"/>
              <c:x val="0.49631955632949315"/>
              <c:y val="0.7936869997095746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h:mm" sourceLinked="1"/>
        <c:majorTickMark val="in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83712"/>
        <c:crosses val="autoZero"/>
        <c:auto val="1"/>
        <c:lblAlgn val="ctr"/>
        <c:lblOffset val="100"/>
        <c:tickMarkSkip val="2"/>
        <c:noMultiLvlLbl val="0"/>
      </c:catAx>
      <c:valAx>
        <c:axId val="9768371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Power output/W</a:t>
                </a:r>
              </a:p>
            </c:rich>
          </c:tx>
          <c:layout>
            <c:manualLayout>
              <c:xMode val="edge"/>
              <c:yMode val="edge"/>
              <c:x val="8.000886643725065E-2"/>
              <c:y val="0.3064639077673255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81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0639545379877469"/>
          <c:y val="0.87736664088733129"/>
          <c:w val="0.38165411388793791"/>
          <c:h val="0.10825709665945497"/>
        </c:manualLayout>
      </c:layout>
      <c:overlay val="1"/>
      <c:spPr>
        <a:solidFill>
          <a:schemeClr val="bg1">
            <a:lumMod val="95000"/>
          </a:schemeClr>
        </a:solidFill>
        <a:ln w="635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0EEF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rgbClr val="CC0066"/>
                </a:solidFill>
              </a:rPr>
              <a:t>Power</a:t>
            </a:r>
            <a:r>
              <a:rPr lang="en-US" sz="2400" baseline="0" dirty="0">
                <a:solidFill>
                  <a:srgbClr val="CC0066"/>
                </a:solidFill>
              </a:rPr>
              <a:t> comparison:</a:t>
            </a:r>
          </a:p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 dirty="0">
                <a:solidFill>
                  <a:srgbClr val="CC0066"/>
                </a:solidFill>
              </a:rPr>
              <a:t>ESC vs Calculation</a:t>
            </a:r>
            <a:endParaRPr lang="en-US" sz="2400" dirty="0">
              <a:solidFill>
                <a:srgbClr val="CC0066"/>
              </a:solidFill>
            </a:endParaRPr>
          </a:p>
        </c:rich>
      </c:tx>
      <c:layout>
        <c:manualLayout>
          <c:xMode val="edge"/>
          <c:yMode val="edge"/>
          <c:x val="0.37284296760404234"/>
          <c:y val="9.6489767042629605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066528917031914"/>
          <c:y val="0.17365705060286263"/>
          <c:w val="0.8332403122227825"/>
          <c:h val="0.531494977225809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Power ESC</c:v>
                </c:pt>
              </c:strCache>
            </c:strRef>
          </c:tx>
          <c:spPr>
            <a:ln w="28575" cap="rnd">
              <a:solidFill>
                <a:srgbClr val="FF0066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h:mm</c:formatCode>
                <c:ptCount val="41"/>
                <c:pt idx="0">
                  <c:v>0.31250000000000033</c:v>
                </c:pt>
                <c:pt idx="1">
                  <c:v>0.32291666666666741</c:v>
                </c:pt>
                <c:pt idx="2">
                  <c:v>0.33333333333333331</c:v>
                </c:pt>
                <c:pt idx="3">
                  <c:v>0.34375</c:v>
                </c:pt>
                <c:pt idx="4">
                  <c:v>0.35416666666666707</c:v>
                </c:pt>
                <c:pt idx="5">
                  <c:v>0.36458333333333331</c:v>
                </c:pt>
                <c:pt idx="6">
                  <c:v>0.37500000000000033</c:v>
                </c:pt>
                <c:pt idx="7">
                  <c:v>0.38541666666666741</c:v>
                </c:pt>
                <c:pt idx="8">
                  <c:v>0.39583333333333331</c:v>
                </c:pt>
                <c:pt idx="9">
                  <c:v>0.40625</c:v>
                </c:pt>
                <c:pt idx="10">
                  <c:v>0.41666666666666707</c:v>
                </c:pt>
                <c:pt idx="11">
                  <c:v>0.42708333333333331</c:v>
                </c:pt>
                <c:pt idx="12">
                  <c:v>0.43750000000000033</c:v>
                </c:pt>
                <c:pt idx="13">
                  <c:v>0.44791666666666707</c:v>
                </c:pt>
                <c:pt idx="14">
                  <c:v>0.45833333333333326</c:v>
                </c:pt>
                <c:pt idx="15">
                  <c:v>0.46875</c:v>
                </c:pt>
                <c:pt idx="16">
                  <c:v>0.47916666666666707</c:v>
                </c:pt>
                <c:pt idx="17">
                  <c:v>0.48958333333333331</c:v>
                </c:pt>
                <c:pt idx="18">
                  <c:v>0.5</c:v>
                </c:pt>
                <c:pt idx="19">
                  <c:v>0.51041666666666585</c:v>
                </c:pt>
                <c:pt idx="20">
                  <c:v>0.5208333333333337</c:v>
                </c:pt>
                <c:pt idx="21">
                  <c:v>0.53125</c:v>
                </c:pt>
                <c:pt idx="22">
                  <c:v>0.54166666666666652</c:v>
                </c:pt>
                <c:pt idx="23">
                  <c:v>0.5520833333333337</c:v>
                </c:pt>
                <c:pt idx="24">
                  <c:v>0.5625</c:v>
                </c:pt>
                <c:pt idx="25">
                  <c:v>0.57291666666666652</c:v>
                </c:pt>
                <c:pt idx="26">
                  <c:v>0.58333333333333337</c:v>
                </c:pt>
                <c:pt idx="27">
                  <c:v>0.59375</c:v>
                </c:pt>
                <c:pt idx="28">
                  <c:v>0.60416666666666652</c:v>
                </c:pt>
                <c:pt idx="29">
                  <c:v>0.6145833333333337</c:v>
                </c:pt>
                <c:pt idx="30">
                  <c:v>0.62500000000000078</c:v>
                </c:pt>
                <c:pt idx="31">
                  <c:v>0.63541666666666652</c:v>
                </c:pt>
                <c:pt idx="32">
                  <c:v>0.64583333333333426</c:v>
                </c:pt>
                <c:pt idx="33">
                  <c:v>0.65625000000000078</c:v>
                </c:pt>
                <c:pt idx="34">
                  <c:v>0.66666666666666663</c:v>
                </c:pt>
                <c:pt idx="35">
                  <c:v>0.67708333333333426</c:v>
                </c:pt>
                <c:pt idx="36">
                  <c:v>0.6875</c:v>
                </c:pt>
                <c:pt idx="37">
                  <c:v>0.69791666666666652</c:v>
                </c:pt>
                <c:pt idx="38">
                  <c:v>0.7083333333333337</c:v>
                </c:pt>
                <c:pt idx="39">
                  <c:v>0.71875000000000078</c:v>
                </c:pt>
                <c:pt idx="40">
                  <c:v>0.72916666666666652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15</c:v>
                </c:pt>
                <c:pt idx="1">
                  <c:v>20</c:v>
                </c:pt>
                <c:pt idx="2">
                  <c:v>24</c:v>
                </c:pt>
                <c:pt idx="3">
                  <c:v>26</c:v>
                </c:pt>
                <c:pt idx="4">
                  <c:v>29</c:v>
                </c:pt>
                <c:pt idx="5">
                  <c:v>31</c:v>
                </c:pt>
                <c:pt idx="6">
                  <c:v>33.300000000000004</c:v>
                </c:pt>
                <c:pt idx="7">
                  <c:v>34.480000000000004</c:v>
                </c:pt>
                <c:pt idx="8">
                  <c:v>35.700000000000003</c:v>
                </c:pt>
                <c:pt idx="9">
                  <c:v>35.200000000000003</c:v>
                </c:pt>
                <c:pt idx="10">
                  <c:v>34.9</c:v>
                </c:pt>
                <c:pt idx="11">
                  <c:v>32.700000000000003</c:v>
                </c:pt>
                <c:pt idx="12">
                  <c:v>33.300000000000004</c:v>
                </c:pt>
                <c:pt idx="13">
                  <c:v>34.880000000000003</c:v>
                </c:pt>
                <c:pt idx="14">
                  <c:v>34.28</c:v>
                </c:pt>
                <c:pt idx="15">
                  <c:v>35.370000000000005</c:v>
                </c:pt>
                <c:pt idx="16">
                  <c:v>35.44</c:v>
                </c:pt>
                <c:pt idx="17">
                  <c:v>36.1</c:v>
                </c:pt>
                <c:pt idx="18">
                  <c:v>35.770000000000003</c:v>
                </c:pt>
                <c:pt idx="19">
                  <c:v>36.1</c:v>
                </c:pt>
                <c:pt idx="20">
                  <c:v>37</c:v>
                </c:pt>
                <c:pt idx="21">
                  <c:v>35.800000000000004</c:v>
                </c:pt>
                <c:pt idx="22">
                  <c:v>35.4</c:v>
                </c:pt>
                <c:pt idx="23">
                  <c:v>33.9</c:v>
                </c:pt>
                <c:pt idx="24">
                  <c:v>34.6</c:v>
                </c:pt>
                <c:pt idx="25">
                  <c:v>34.800000000000004</c:v>
                </c:pt>
                <c:pt idx="26">
                  <c:v>29.8</c:v>
                </c:pt>
                <c:pt idx="27">
                  <c:v>30.3</c:v>
                </c:pt>
                <c:pt idx="28">
                  <c:v>33.700000000000003</c:v>
                </c:pt>
                <c:pt idx="29">
                  <c:v>33.9</c:v>
                </c:pt>
                <c:pt idx="30">
                  <c:v>33.43</c:v>
                </c:pt>
                <c:pt idx="31">
                  <c:v>32.870000000000005</c:v>
                </c:pt>
                <c:pt idx="32">
                  <c:v>32.25</c:v>
                </c:pt>
                <c:pt idx="33">
                  <c:v>31.9</c:v>
                </c:pt>
                <c:pt idx="34">
                  <c:v>30.4</c:v>
                </c:pt>
                <c:pt idx="35">
                  <c:v>29.8</c:v>
                </c:pt>
                <c:pt idx="36">
                  <c:v>27.8</c:v>
                </c:pt>
                <c:pt idx="37">
                  <c:v>25.7</c:v>
                </c:pt>
                <c:pt idx="38">
                  <c:v>27.6</c:v>
                </c:pt>
                <c:pt idx="39">
                  <c:v>24.8</c:v>
                </c:pt>
                <c:pt idx="40">
                  <c:v>18.8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8A-4C6B-8912-1E9DBC2D52DA}"/>
            </c:ext>
          </c:extLst>
        </c:ser>
        <c:ser>
          <c:idx val="6"/>
          <c:order val="1"/>
          <c:tx>
            <c:strRef>
              <c:f>Sheet1!$H$1</c:f>
              <c:strCache>
                <c:ptCount val="1"/>
                <c:pt idx="0">
                  <c:v>Power calculation 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h:mm</c:formatCode>
                <c:ptCount val="41"/>
                <c:pt idx="0">
                  <c:v>0.31250000000000033</c:v>
                </c:pt>
                <c:pt idx="1">
                  <c:v>0.32291666666666741</c:v>
                </c:pt>
                <c:pt idx="2">
                  <c:v>0.33333333333333331</c:v>
                </c:pt>
                <c:pt idx="3">
                  <c:v>0.34375</c:v>
                </c:pt>
                <c:pt idx="4">
                  <c:v>0.35416666666666707</c:v>
                </c:pt>
                <c:pt idx="5">
                  <c:v>0.36458333333333331</c:v>
                </c:pt>
                <c:pt idx="6">
                  <c:v>0.37500000000000033</c:v>
                </c:pt>
                <c:pt idx="7">
                  <c:v>0.38541666666666741</c:v>
                </c:pt>
                <c:pt idx="8">
                  <c:v>0.39583333333333331</c:v>
                </c:pt>
                <c:pt idx="9">
                  <c:v>0.40625</c:v>
                </c:pt>
                <c:pt idx="10">
                  <c:v>0.41666666666666707</c:v>
                </c:pt>
                <c:pt idx="11">
                  <c:v>0.42708333333333331</c:v>
                </c:pt>
                <c:pt idx="12">
                  <c:v>0.43750000000000033</c:v>
                </c:pt>
                <c:pt idx="13">
                  <c:v>0.44791666666666707</c:v>
                </c:pt>
                <c:pt idx="14">
                  <c:v>0.45833333333333326</c:v>
                </c:pt>
                <c:pt idx="15">
                  <c:v>0.46875</c:v>
                </c:pt>
                <c:pt idx="16">
                  <c:v>0.47916666666666707</c:v>
                </c:pt>
                <c:pt idx="17">
                  <c:v>0.48958333333333331</c:v>
                </c:pt>
                <c:pt idx="18">
                  <c:v>0.5</c:v>
                </c:pt>
                <c:pt idx="19">
                  <c:v>0.51041666666666585</c:v>
                </c:pt>
                <c:pt idx="20">
                  <c:v>0.5208333333333337</c:v>
                </c:pt>
                <c:pt idx="21">
                  <c:v>0.53125</c:v>
                </c:pt>
                <c:pt idx="22">
                  <c:v>0.54166666666666652</c:v>
                </c:pt>
                <c:pt idx="23">
                  <c:v>0.5520833333333337</c:v>
                </c:pt>
                <c:pt idx="24">
                  <c:v>0.5625</c:v>
                </c:pt>
                <c:pt idx="25">
                  <c:v>0.57291666666666652</c:v>
                </c:pt>
                <c:pt idx="26">
                  <c:v>0.58333333333333337</c:v>
                </c:pt>
                <c:pt idx="27">
                  <c:v>0.59375</c:v>
                </c:pt>
                <c:pt idx="28">
                  <c:v>0.60416666666666652</c:v>
                </c:pt>
                <c:pt idx="29">
                  <c:v>0.6145833333333337</c:v>
                </c:pt>
                <c:pt idx="30">
                  <c:v>0.62500000000000078</c:v>
                </c:pt>
                <c:pt idx="31">
                  <c:v>0.63541666666666652</c:v>
                </c:pt>
                <c:pt idx="32">
                  <c:v>0.64583333333333426</c:v>
                </c:pt>
                <c:pt idx="33">
                  <c:v>0.65625000000000078</c:v>
                </c:pt>
                <c:pt idx="34">
                  <c:v>0.66666666666666663</c:v>
                </c:pt>
                <c:pt idx="35">
                  <c:v>0.67708333333333426</c:v>
                </c:pt>
                <c:pt idx="36">
                  <c:v>0.6875</c:v>
                </c:pt>
                <c:pt idx="37">
                  <c:v>0.69791666666666652</c:v>
                </c:pt>
                <c:pt idx="38">
                  <c:v>0.7083333333333337</c:v>
                </c:pt>
                <c:pt idx="39">
                  <c:v>0.71875000000000078</c:v>
                </c:pt>
                <c:pt idx="40">
                  <c:v>0.72916666666666652</c:v>
                </c:pt>
              </c:numCache>
            </c:numRef>
          </c:cat>
          <c:val>
            <c:numRef>
              <c:f>Sheet1!$H$2:$H$42</c:f>
              <c:numCache>
                <c:formatCode>General</c:formatCode>
                <c:ptCount val="41"/>
                <c:pt idx="0">
                  <c:v>14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20</c:v>
                </c:pt>
                <c:pt idx="5">
                  <c:v>24</c:v>
                </c:pt>
                <c:pt idx="6">
                  <c:v>27</c:v>
                </c:pt>
                <c:pt idx="7">
                  <c:v>29</c:v>
                </c:pt>
                <c:pt idx="8">
                  <c:v>30</c:v>
                </c:pt>
                <c:pt idx="9">
                  <c:v>31</c:v>
                </c:pt>
                <c:pt idx="10">
                  <c:v>31</c:v>
                </c:pt>
                <c:pt idx="11">
                  <c:v>33</c:v>
                </c:pt>
                <c:pt idx="12">
                  <c:v>33</c:v>
                </c:pt>
                <c:pt idx="13">
                  <c:v>33</c:v>
                </c:pt>
                <c:pt idx="14">
                  <c:v>32</c:v>
                </c:pt>
                <c:pt idx="15">
                  <c:v>33</c:v>
                </c:pt>
                <c:pt idx="16">
                  <c:v>33</c:v>
                </c:pt>
                <c:pt idx="17">
                  <c:v>34</c:v>
                </c:pt>
                <c:pt idx="18">
                  <c:v>33</c:v>
                </c:pt>
                <c:pt idx="19">
                  <c:v>33</c:v>
                </c:pt>
                <c:pt idx="20">
                  <c:v>33.9</c:v>
                </c:pt>
                <c:pt idx="21">
                  <c:v>34.5</c:v>
                </c:pt>
                <c:pt idx="22">
                  <c:v>35.200000000000003</c:v>
                </c:pt>
                <c:pt idx="23">
                  <c:v>34.700000000000003</c:v>
                </c:pt>
                <c:pt idx="24">
                  <c:v>33.6</c:v>
                </c:pt>
                <c:pt idx="25">
                  <c:v>33</c:v>
                </c:pt>
                <c:pt idx="26">
                  <c:v>33</c:v>
                </c:pt>
                <c:pt idx="27">
                  <c:v>32</c:v>
                </c:pt>
                <c:pt idx="28">
                  <c:v>30</c:v>
                </c:pt>
                <c:pt idx="29">
                  <c:v>28</c:v>
                </c:pt>
                <c:pt idx="30">
                  <c:v>27</c:v>
                </c:pt>
                <c:pt idx="31">
                  <c:v>32</c:v>
                </c:pt>
                <c:pt idx="32">
                  <c:v>31</c:v>
                </c:pt>
                <c:pt idx="33">
                  <c:v>31</c:v>
                </c:pt>
                <c:pt idx="34">
                  <c:v>29</c:v>
                </c:pt>
                <c:pt idx="35">
                  <c:v>26</c:v>
                </c:pt>
                <c:pt idx="36">
                  <c:v>21</c:v>
                </c:pt>
                <c:pt idx="37">
                  <c:v>17</c:v>
                </c:pt>
                <c:pt idx="38">
                  <c:v>14</c:v>
                </c:pt>
                <c:pt idx="39">
                  <c:v>13</c:v>
                </c:pt>
                <c:pt idx="40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8A-4C6B-8912-1E9DBC2D5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763520"/>
        <c:axId val="98765440"/>
      </c:lineChart>
      <c:catAx>
        <c:axId val="98763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Time</a:t>
                </a:r>
              </a:p>
            </c:rich>
          </c:tx>
          <c:layout>
            <c:manualLayout>
              <c:xMode val="edge"/>
              <c:yMode val="edge"/>
              <c:x val="0.47954415189358346"/>
              <c:y val="0.8180272205104144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h:mm" sourceLinked="1"/>
        <c:majorTickMark val="in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65440"/>
        <c:crosses val="autoZero"/>
        <c:auto val="1"/>
        <c:lblAlgn val="ctr"/>
        <c:lblOffset val="100"/>
        <c:tickMarkSkip val="2"/>
        <c:noMultiLvlLbl val="0"/>
      </c:catAx>
      <c:valAx>
        <c:axId val="987654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Power</a:t>
                </a:r>
                <a:r>
                  <a:rPr lang="en-US" sz="1800" baseline="0" dirty="0"/>
                  <a:t> output /W</a:t>
                </a:r>
                <a:endParaRPr lang="en-US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635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6770010796100276"/>
          <c:y val="0.86847629276735738"/>
          <c:w val="0.29429504856057465"/>
          <c:h val="0.11977725868385229"/>
        </c:manualLayout>
      </c:layout>
      <c:overlay val="1"/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0EEF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rgbClr val="C00000"/>
                </a:solidFill>
              </a:rPr>
              <a:t>Power comparison:</a:t>
            </a:r>
          </a:p>
          <a:p>
            <a:pPr>
              <a:defRPr sz="2000" b="0" i="0" u="none" strike="noStrik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rgbClr val="C00000"/>
                </a:solidFill>
              </a:rPr>
              <a:t>ESC</a:t>
            </a:r>
            <a:r>
              <a:rPr lang="en-US" sz="2000" baseline="0" dirty="0">
                <a:solidFill>
                  <a:srgbClr val="C00000"/>
                </a:solidFill>
              </a:rPr>
              <a:t> vs P&amp;O</a:t>
            </a:r>
            <a:endParaRPr lang="en-US" sz="2000" dirty="0">
              <a:solidFill>
                <a:srgbClr val="C00000"/>
              </a:solidFill>
            </a:endParaRPr>
          </a:p>
        </c:rich>
      </c:tx>
      <c:layout>
        <c:manualLayout>
          <c:xMode val="edge"/>
          <c:yMode val="edge"/>
          <c:x val="0.40641157769465242"/>
          <c:y val="1.234884335093545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931178518041541"/>
          <c:y val="0.1649280402755095"/>
          <c:w val="0.82455435410406552"/>
          <c:h val="0.5443139533757542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Power ESC</c:v>
                </c:pt>
              </c:strCache>
            </c:strRef>
          </c:tx>
          <c:spPr>
            <a:ln w="28575" cap="rnd">
              <a:solidFill>
                <a:srgbClr val="FF0066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h:mm</c:formatCode>
                <c:ptCount val="41"/>
                <c:pt idx="0">
                  <c:v>0.31250000000000033</c:v>
                </c:pt>
                <c:pt idx="1">
                  <c:v>0.32291666666666741</c:v>
                </c:pt>
                <c:pt idx="2">
                  <c:v>0.33333333333333331</c:v>
                </c:pt>
                <c:pt idx="3">
                  <c:v>0.34375</c:v>
                </c:pt>
                <c:pt idx="4">
                  <c:v>0.35416666666666707</c:v>
                </c:pt>
                <c:pt idx="5">
                  <c:v>0.36458333333333331</c:v>
                </c:pt>
                <c:pt idx="6">
                  <c:v>0.37500000000000033</c:v>
                </c:pt>
                <c:pt idx="7">
                  <c:v>0.38541666666666741</c:v>
                </c:pt>
                <c:pt idx="8">
                  <c:v>0.39583333333333331</c:v>
                </c:pt>
                <c:pt idx="9">
                  <c:v>0.40625</c:v>
                </c:pt>
                <c:pt idx="10">
                  <c:v>0.41666666666666707</c:v>
                </c:pt>
                <c:pt idx="11">
                  <c:v>0.42708333333333331</c:v>
                </c:pt>
                <c:pt idx="12">
                  <c:v>0.43750000000000033</c:v>
                </c:pt>
                <c:pt idx="13">
                  <c:v>0.44791666666666707</c:v>
                </c:pt>
                <c:pt idx="14">
                  <c:v>0.45833333333333326</c:v>
                </c:pt>
                <c:pt idx="15">
                  <c:v>0.46875</c:v>
                </c:pt>
                <c:pt idx="16">
                  <c:v>0.47916666666666707</c:v>
                </c:pt>
                <c:pt idx="17">
                  <c:v>0.48958333333333331</c:v>
                </c:pt>
                <c:pt idx="18">
                  <c:v>0.5</c:v>
                </c:pt>
                <c:pt idx="19">
                  <c:v>0.51041666666666585</c:v>
                </c:pt>
                <c:pt idx="20">
                  <c:v>0.5208333333333337</c:v>
                </c:pt>
                <c:pt idx="21">
                  <c:v>0.53125</c:v>
                </c:pt>
                <c:pt idx="22">
                  <c:v>0.54166666666666652</c:v>
                </c:pt>
                <c:pt idx="23">
                  <c:v>0.5520833333333337</c:v>
                </c:pt>
                <c:pt idx="24">
                  <c:v>0.5625</c:v>
                </c:pt>
                <c:pt idx="25">
                  <c:v>0.57291666666666652</c:v>
                </c:pt>
                <c:pt idx="26">
                  <c:v>0.58333333333333337</c:v>
                </c:pt>
                <c:pt idx="27">
                  <c:v>0.59375</c:v>
                </c:pt>
                <c:pt idx="28">
                  <c:v>0.60416666666666652</c:v>
                </c:pt>
                <c:pt idx="29">
                  <c:v>0.6145833333333337</c:v>
                </c:pt>
                <c:pt idx="30">
                  <c:v>0.62500000000000078</c:v>
                </c:pt>
                <c:pt idx="31">
                  <c:v>0.63541666666666652</c:v>
                </c:pt>
                <c:pt idx="32">
                  <c:v>0.64583333333333426</c:v>
                </c:pt>
                <c:pt idx="33">
                  <c:v>0.65625000000000078</c:v>
                </c:pt>
                <c:pt idx="34">
                  <c:v>0.66666666666666663</c:v>
                </c:pt>
                <c:pt idx="35">
                  <c:v>0.67708333333333426</c:v>
                </c:pt>
                <c:pt idx="36">
                  <c:v>0.6875</c:v>
                </c:pt>
                <c:pt idx="37">
                  <c:v>0.69791666666666652</c:v>
                </c:pt>
                <c:pt idx="38">
                  <c:v>0.7083333333333337</c:v>
                </c:pt>
                <c:pt idx="39">
                  <c:v>0.71875000000000078</c:v>
                </c:pt>
                <c:pt idx="40">
                  <c:v>0.72916666666666652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15</c:v>
                </c:pt>
                <c:pt idx="1">
                  <c:v>20</c:v>
                </c:pt>
                <c:pt idx="2">
                  <c:v>24</c:v>
                </c:pt>
                <c:pt idx="3">
                  <c:v>26</c:v>
                </c:pt>
                <c:pt idx="4">
                  <c:v>29</c:v>
                </c:pt>
                <c:pt idx="5">
                  <c:v>31</c:v>
                </c:pt>
                <c:pt idx="6">
                  <c:v>33.300000000000004</c:v>
                </c:pt>
                <c:pt idx="7">
                  <c:v>34.480000000000004</c:v>
                </c:pt>
                <c:pt idx="8">
                  <c:v>35.700000000000003</c:v>
                </c:pt>
                <c:pt idx="9">
                  <c:v>35.200000000000003</c:v>
                </c:pt>
                <c:pt idx="10">
                  <c:v>34.9</c:v>
                </c:pt>
                <c:pt idx="11">
                  <c:v>32.700000000000003</c:v>
                </c:pt>
                <c:pt idx="12">
                  <c:v>33.300000000000004</c:v>
                </c:pt>
                <c:pt idx="13">
                  <c:v>34.880000000000003</c:v>
                </c:pt>
                <c:pt idx="14">
                  <c:v>34.28</c:v>
                </c:pt>
                <c:pt idx="15">
                  <c:v>35.370000000000005</c:v>
                </c:pt>
                <c:pt idx="16">
                  <c:v>35.44</c:v>
                </c:pt>
                <c:pt idx="17">
                  <c:v>36.1</c:v>
                </c:pt>
                <c:pt idx="18">
                  <c:v>35.770000000000003</c:v>
                </c:pt>
                <c:pt idx="19">
                  <c:v>36.1</c:v>
                </c:pt>
                <c:pt idx="20">
                  <c:v>37</c:v>
                </c:pt>
                <c:pt idx="21">
                  <c:v>35.800000000000004</c:v>
                </c:pt>
                <c:pt idx="22">
                  <c:v>35.4</c:v>
                </c:pt>
                <c:pt idx="23">
                  <c:v>33.9</c:v>
                </c:pt>
                <c:pt idx="24">
                  <c:v>34.6</c:v>
                </c:pt>
                <c:pt idx="25">
                  <c:v>34.800000000000004</c:v>
                </c:pt>
                <c:pt idx="26">
                  <c:v>29.8</c:v>
                </c:pt>
                <c:pt idx="27">
                  <c:v>30.3</c:v>
                </c:pt>
                <c:pt idx="28">
                  <c:v>33.700000000000003</c:v>
                </c:pt>
                <c:pt idx="29">
                  <c:v>33.9</c:v>
                </c:pt>
                <c:pt idx="30">
                  <c:v>33.43</c:v>
                </c:pt>
                <c:pt idx="31">
                  <c:v>32.870000000000005</c:v>
                </c:pt>
                <c:pt idx="32">
                  <c:v>32.25</c:v>
                </c:pt>
                <c:pt idx="33">
                  <c:v>31.9</c:v>
                </c:pt>
                <c:pt idx="34">
                  <c:v>30.4</c:v>
                </c:pt>
                <c:pt idx="35">
                  <c:v>29.8</c:v>
                </c:pt>
                <c:pt idx="36">
                  <c:v>27.8</c:v>
                </c:pt>
                <c:pt idx="37">
                  <c:v>25.7</c:v>
                </c:pt>
                <c:pt idx="38">
                  <c:v>27.6</c:v>
                </c:pt>
                <c:pt idx="39">
                  <c:v>24.8</c:v>
                </c:pt>
                <c:pt idx="40">
                  <c:v>18.8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90-4F2E-886E-31BB03DF4EC7}"/>
            </c:ext>
          </c:extLst>
        </c:ser>
        <c:ser>
          <c:idx val="4"/>
          <c:order val="1"/>
          <c:tx>
            <c:strRef>
              <c:f>Sheet1!$F$1</c:f>
              <c:strCache>
                <c:ptCount val="1"/>
                <c:pt idx="0">
                  <c:v>Power P&amp;O</c:v>
                </c:pt>
              </c:strCache>
            </c:strRef>
          </c:tx>
          <c:spPr>
            <a:ln w="28575" cap="rnd">
              <a:solidFill>
                <a:srgbClr val="00FF99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h:mm</c:formatCode>
                <c:ptCount val="41"/>
                <c:pt idx="0">
                  <c:v>0.31250000000000033</c:v>
                </c:pt>
                <c:pt idx="1">
                  <c:v>0.32291666666666741</c:v>
                </c:pt>
                <c:pt idx="2">
                  <c:v>0.33333333333333331</c:v>
                </c:pt>
                <c:pt idx="3">
                  <c:v>0.34375</c:v>
                </c:pt>
                <c:pt idx="4">
                  <c:v>0.35416666666666707</c:v>
                </c:pt>
                <c:pt idx="5">
                  <c:v>0.36458333333333331</c:v>
                </c:pt>
                <c:pt idx="6">
                  <c:v>0.37500000000000033</c:v>
                </c:pt>
                <c:pt idx="7">
                  <c:v>0.38541666666666741</c:v>
                </c:pt>
                <c:pt idx="8">
                  <c:v>0.39583333333333331</c:v>
                </c:pt>
                <c:pt idx="9">
                  <c:v>0.40625</c:v>
                </c:pt>
                <c:pt idx="10">
                  <c:v>0.41666666666666707</c:v>
                </c:pt>
                <c:pt idx="11">
                  <c:v>0.42708333333333331</c:v>
                </c:pt>
                <c:pt idx="12">
                  <c:v>0.43750000000000033</c:v>
                </c:pt>
                <c:pt idx="13">
                  <c:v>0.44791666666666707</c:v>
                </c:pt>
                <c:pt idx="14">
                  <c:v>0.45833333333333326</c:v>
                </c:pt>
                <c:pt idx="15">
                  <c:v>0.46875</c:v>
                </c:pt>
                <c:pt idx="16">
                  <c:v>0.47916666666666707</c:v>
                </c:pt>
                <c:pt idx="17">
                  <c:v>0.48958333333333331</c:v>
                </c:pt>
                <c:pt idx="18">
                  <c:v>0.5</c:v>
                </c:pt>
                <c:pt idx="19">
                  <c:v>0.51041666666666585</c:v>
                </c:pt>
                <c:pt idx="20">
                  <c:v>0.5208333333333337</c:v>
                </c:pt>
                <c:pt idx="21">
                  <c:v>0.53125</c:v>
                </c:pt>
                <c:pt idx="22">
                  <c:v>0.54166666666666652</c:v>
                </c:pt>
                <c:pt idx="23">
                  <c:v>0.5520833333333337</c:v>
                </c:pt>
                <c:pt idx="24">
                  <c:v>0.5625</c:v>
                </c:pt>
                <c:pt idx="25">
                  <c:v>0.57291666666666652</c:v>
                </c:pt>
                <c:pt idx="26">
                  <c:v>0.58333333333333337</c:v>
                </c:pt>
                <c:pt idx="27">
                  <c:v>0.59375</c:v>
                </c:pt>
                <c:pt idx="28">
                  <c:v>0.60416666666666652</c:v>
                </c:pt>
                <c:pt idx="29">
                  <c:v>0.6145833333333337</c:v>
                </c:pt>
                <c:pt idx="30">
                  <c:v>0.62500000000000078</c:v>
                </c:pt>
                <c:pt idx="31">
                  <c:v>0.63541666666666652</c:v>
                </c:pt>
                <c:pt idx="32">
                  <c:v>0.64583333333333426</c:v>
                </c:pt>
                <c:pt idx="33">
                  <c:v>0.65625000000000078</c:v>
                </c:pt>
                <c:pt idx="34">
                  <c:v>0.66666666666666663</c:v>
                </c:pt>
                <c:pt idx="35">
                  <c:v>0.67708333333333426</c:v>
                </c:pt>
                <c:pt idx="36">
                  <c:v>0.6875</c:v>
                </c:pt>
                <c:pt idx="37">
                  <c:v>0.69791666666666652</c:v>
                </c:pt>
                <c:pt idx="38">
                  <c:v>0.7083333333333337</c:v>
                </c:pt>
                <c:pt idx="39">
                  <c:v>0.71875000000000078</c:v>
                </c:pt>
                <c:pt idx="40">
                  <c:v>0.72916666666666652</c:v>
                </c:pt>
              </c:numCache>
            </c:numRef>
          </c:cat>
          <c:val>
            <c:numRef>
              <c:f>Sheet1!$F$2:$F$42</c:f>
              <c:numCache>
                <c:formatCode>General</c:formatCode>
                <c:ptCount val="41"/>
                <c:pt idx="0">
                  <c:v>14</c:v>
                </c:pt>
                <c:pt idx="1">
                  <c:v>19</c:v>
                </c:pt>
                <c:pt idx="2">
                  <c:v>25</c:v>
                </c:pt>
                <c:pt idx="3">
                  <c:v>26</c:v>
                </c:pt>
                <c:pt idx="4">
                  <c:v>28</c:v>
                </c:pt>
                <c:pt idx="5">
                  <c:v>30</c:v>
                </c:pt>
                <c:pt idx="6">
                  <c:v>32</c:v>
                </c:pt>
                <c:pt idx="7">
                  <c:v>35</c:v>
                </c:pt>
                <c:pt idx="8">
                  <c:v>35.5</c:v>
                </c:pt>
                <c:pt idx="9">
                  <c:v>35.800000000000004</c:v>
                </c:pt>
                <c:pt idx="10">
                  <c:v>36</c:v>
                </c:pt>
                <c:pt idx="11">
                  <c:v>35.9</c:v>
                </c:pt>
                <c:pt idx="12">
                  <c:v>32</c:v>
                </c:pt>
                <c:pt idx="13">
                  <c:v>36.300000000000004</c:v>
                </c:pt>
                <c:pt idx="14">
                  <c:v>35.4</c:v>
                </c:pt>
                <c:pt idx="15">
                  <c:v>35.200000000000003</c:v>
                </c:pt>
                <c:pt idx="16">
                  <c:v>32.200000000000003</c:v>
                </c:pt>
                <c:pt idx="17">
                  <c:v>36.5</c:v>
                </c:pt>
                <c:pt idx="18">
                  <c:v>35.800000000000004</c:v>
                </c:pt>
                <c:pt idx="19">
                  <c:v>36</c:v>
                </c:pt>
                <c:pt idx="20">
                  <c:v>36.800000000000004</c:v>
                </c:pt>
                <c:pt idx="21">
                  <c:v>37.200000000000003</c:v>
                </c:pt>
                <c:pt idx="22">
                  <c:v>36.9</c:v>
                </c:pt>
                <c:pt idx="23">
                  <c:v>36.700000000000003</c:v>
                </c:pt>
                <c:pt idx="24">
                  <c:v>34.200000000000003</c:v>
                </c:pt>
                <c:pt idx="25">
                  <c:v>34.1</c:v>
                </c:pt>
                <c:pt idx="26">
                  <c:v>33.700000000000003</c:v>
                </c:pt>
                <c:pt idx="27">
                  <c:v>32.6</c:v>
                </c:pt>
                <c:pt idx="28">
                  <c:v>32.5</c:v>
                </c:pt>
                <c:pt idx="29">
                  <c:v>34</c:v>
                </c:pt>
                <c:pt idx="30">
                  <c:v>33.300000000000004</c:v>
                </c:pt>
                <c:pt idx="31">
                  <c:v>32.6</c:v>
                </c:pt>
                <c:pt idx="32">
                  <c:v>32.200000000000003</c:v>
                </c:pt>
                <c:pt idx="33">
                  <c:v>31.4</c:v>
                </c:pt>
                <c:pt idx="34">
                  <c:v>29.8</c:v>
                </c:pt>
                <c:pt idx="35">
                  <c:v>28</c:v>
                </c:pt>
                <c:pt idx="36">
                  <c:v>25.5</c:v>
                </c:pt>
                <c:pt idx="37">
                  <c:v>25.3</c:v>
                </c:pt>
                <c:pt idx="38">
                  <c:v>25</c:v>
                </c:pt>
                <c:pt idx="39">
                  <c:v>24</c:v>
                </c:pt>
                <c:pt idx="40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90-4F2E-886E-31BB03DF4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882688"/>
        <c:axId val="98884608"/>
      </c:lineChart>
      <c:catAx>
        <c:axId val="98882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Time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h:mm" sourceLinked="1"/>
        <c:majorTickMark val="in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84608"/>
        <c:crosses val="autoZero"/>
        <c:auto val="1"/>
        <c:lblAlgn val="ctr"/>
        <c:lblOffset val="100"/>
        <c:tickMarkSkip val="2"/>
        <c:noMultiLvlLbl val="0"/>
      </c:catAx>
      <c:valAx>
        <c:axId val="98884608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2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Power</a:t>
                </a:r>
                <a:r>
                  <a:rPr lang="en-US" sz="1600" baseline="0" dirty="0"/>
                  <a:t> output/W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6.242596133522741E-2"/>
              <c:y val="0.3018276026759484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82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321229906131683"/>
          <c:y val="0.83215980826371594"/>
          <c:w val="0.21172177136805703"/>
          <c:h val="0.16448969799473645"/>
        </c:manualLayout>
      </c:layout>
      <c:overlay val="1"/>
      <c:spPr>
        <a:solidFill>
          <a:schemeClr val="bg1">
            <a:lumMod val="95000"/>
          </a:schemeClr>
        </a:solidFill>
        <a:ln w="635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0EEF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5170151457793"/>
          <c:y val="6.207793885830943E-2"/>
          <c:w val="0.85038794397350981"/>
          <c:h val="0.681144016332015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yield</c:v>
                </c:pt>
              </c:strCache>
            </c:strRef>
          </c:tx>
          <c:spPr>
            <a:solidFill>
              <a:srgbClr val="FF0066">
                <a:alpha val="71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ESC</c:v>
                </c:pt>
                <c:pt idx="1">
                  <c:v>Non-tracking</c:v>
                </c:pt>
                <c:pt idx="2">
                  <c:v>Calculation</c:v>
                </c:pt>
                <c:pt idx="3">
                  <c:v>P&amp;O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319.89999999999986</c:v>
                </c:pt>
                <c:pt idx="1">
                  <c:v>258.2</c:v>
                </c:pt>
                <c:pt idx="2">
                  <c:v>282.2</c:v>
                </c:pt>
                <c:pt idx="3">
                  <c:v>319.60000000000002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DC-472F-B091-1E3982A68C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consumed</c:v>
                </c:pt>
              </c:strCache>
            </c:strRef>
          </c:tx>
          <c:spPr>
            <a:solidFill>
              <a:srgbClr val="002060">
                <a:alpha val="74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ESC</c:v>
                </c:pt>
                <c:pt idx="1">
                  <c:v>Non-tracking</c:v>
                </c:pt>
                <c:pt idx="2">
                  <c:v>Calculation</c:v>
                </c:pt>
                <c:pt idx="3">
                  <c:v>P&amp;O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-72</c:v>
                </c:pt>
                <c:pt idx="1">
                  <c:v>0</c:v>
                </c:pt>
                <c:pt idx="2">
                  <c:v>-4.8</c:v>
                </c:pt>
                <c:pt idx="3">
                  <c:v>-72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DC-472F-B091-1E3982A68CC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93552000"/>
        <c:axId val="99333248"/>
      </c:barChart>
      <c:catAx>
        <c:axId val="93552000"/>
        <c:scaling>
          <c:orientation val="minMax"/>
        </c:scaling>
        <c:delete val="0"/>
        <c:axPos val="b"/>
        <c:majorGridlines>
          <c:spPr>
            <a:ln w="9525" cap="flat" cmpd="thickThin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dk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333248"/>
        <c:crosses val="autoZero"/>
        <c:auto val="1"/>
        <c:lblAlgn val="ctr"/>
        <c:lblOffset val="100"/>
        <c:noMultiLvlLbl val="0"/>
      </c:catAx>
      <c:valAx>
        <c:axId val="99333248"/>
        <c:scaling>
          <c:orientation val="minMax"/>
          <c:min val="-125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Energy (</a:t>
                </a:r>
                <a:r>
                  <a:rPr lang="en-US" sz="1800" dirty="0" err="1"/>
                  <a:t>Wh</a:t>
                </a:r>
                <a:r>
                  <a:rPr lang="en-US" sz="1800" dirty="0"/>
                  <a:t>)</a:t>
                </a:r>
              </a:p>
            </c:rich>
          </c:tx>
          <c:layout>
            <c:manualLayout>
              <c:xMode val="edge"/>
              <c:yMode val="edge"/>
              <c:x val="2.1296204967863035E-3"/>
              <c:y val="0.3160126107967025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dk1"/>
            </a:solidFill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552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031359579826024"/>
          <c:y val="0.91233583998759593"/>
          <c:w val="0.80563454813529134"/>
          <c:h val="8.7664160542502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0EEF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Energy</a:t>
            </a:r>
          </a:p>
        </c:rich>
      </c:tx>
      <c:layout>
        <c:manualLayout>
          <c:xMode val="edge"/>
          <c:yMode val="edge"/>
          <c:x val="0.42499736475473054"/>
          <c:y val="4.37046706929071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112876596641786"/>
          <c:y val="0.10608947089751954"/>
          <c:w val="0.81209959866127845"/>
          <c:h val="0.71054460637748318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'[Chart in Microsoft Word]Sheet1'!$A$2</c:f>
              <c:strCache>
                <c:ptCount val="1"/>
                <c:pt idx="0">
                  <c:v>ESC</c:v>
                </c:pt>
              </c:strCache>
            </c:strRef>
          </c:tx>
          <c:spPr>
            <a:solidFill>
              <a:srgbClr val="FF0066">
                <a:alpha val="49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66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5B-4938-A639-38972F873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Word]Sheet1'!$D$1</c:f>
              <c:strCache>
                <c:ptCount val="1"/>
                <c:pt idx="0">
                  <c:v> Net energy</c:v>
                </c:pt>
              </c:strCache>
            </c:strRef>
          </c:cat>
          <c:val>
            <c:numRef>
              <c:f>'[Chart in Microsoft Word]Sheet1'!$D$2</c:f>
              <c:numCache>
                <c:formatCode>General</c:formatCode>
                <c:ptCount val="1"/>
                <c:pt idx="0">
                  <c:v>247.9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5B-4938-A639-38972F8738AE}"/>
            </c:ext>
          </c:extLst>
        </c:ser>
        <c:ser>
          <c:idx val="0"/>
          <c:order val="1"/>
          <c:tx>
            <c:strRef>
              <c:f>'[Chart in Microsoft Word]Sheet1'!$A$3</c:f>
              <c:strCache>
                <c:ptCount val="1"/>
                <c:pt idx="0">
                  <c:v>Non-tracking</c:v>
                </c:pt>
              </c:strCache>
            </c:strRef>
          </c:tx>
          <c:spPr>
            <a:solidFill>
              <a:srgbClr val="7030A0">
                <a:alpha val="70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EC5B-4938-A639-38972F873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Word]Sheet1'!$D$1</c:f>
              <c:strCache>
                <c:ptCount val="1"/>
                <c:pt idx="0">
                  <c:v> Net energy</c:v>
                </c:pt>
              </c:strCache>
            </c:strRef>
          </c:cat>
          <c:val>
            <c:numRef>
              <c:f>'[Chart in Microsoft Word]Sheet1'!$D$3</c:f>
              <c:numCache>
                <c:formatCode>General</c:formatCode>
                <c:ptCount val="1"/>
                <c:pt idx="0">
                  <c:v>258.2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C5B-4938-A639-38972F8738AE}"/>
            </c:ext>
          </c:extLst>
        </c:ser>
        <c:ser>
          <c:idx val="1"/>
          <c:order val="2"/>
          <c:tx>
            <c:strRef>
              <c:f>'[Chart in Microsoft Word]Sheet1'!$A$4</c:f>
              <c:strCache>
                <c:ptCount val="1"/>
                <c:pt idx="0">
                  <c:v>Calculation</c:v>
                </c:pt>
              </c:strCache>
            </c:strRef>
          </c:tx>
          <c:spPr>
            <a:solidFill>
              <a:srgbClr val="00B0F0">
                <a:alpha val="71000"/>
              </a:srgbClr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Word]Sheet1'!$D$1</c:f>
              <c:strCache>
                <c:ptCount val="1"/>
                <c:pt idx="0">
                  <c:v> Net energy</c:v>
                </c:pt>
              </c:strCache>
            </c:strRef>
          </c:cat>
          <c:val>
            <c:numRef>
              <c:f>'[Chart in Microsoft Word]Sheet1'!$D$4</c:f>
              <c:numCache>
                <c:formatCode>General</c:formatCode>
                <c:ptCount val="1"/>
                <c:pt idx="0">
                  <c:v>277.39999999999986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C5B-4938-A639-38972F8738AE}"/>
            </c:ext>
          </c:extLst>
        </c:ser>
        <c:ser>
          <c:idx val="3"/>
          <c:order val="3"/>
          <c:tx>
            <c:strRef>
              <c:f>'[Chart in Microsoft Word]Sheet1'!$A$5</c:f>
              <c:strCache>
                <c:ptCount val="1"/>
                <c:pt idx="0">
                  <c:v>P&amp;O</c:v>
                </c:pt>
              </c:strCache>
            </c:strRef>
          </c:tx>
          <c:spPr>
            <a:solidFill>
              <a:srgbClr val="00FF99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Word]Sheet1'!$D$1</c:f>
              <c:strCache>
                <c:ptCount val="1"/>
                <c:pt idx="0">
                  <c:v> Net energy</c:v>
                </c:pt>
              </c:strCache>
            </c:strRef>
          </c:cat>
          <c:val>
            <c:numRef>
              <c:f>'[Chart in Microsoft Word]Sheet1'!$D$5</c:f>
              <c:numCache>
                <c:formatCode>General</c:formatCode>
                <c:ptCount val="1"/>
                <c:pt idx="0">
                  <c:v>247.60000000000002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C5B-4938-A639-38972F873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-32"/>
        <c:axId val="109466752"/>
        <c:axId val="109468288"/>
      </c:barChart>
      <c:catAx>
        <c:axId val="109466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9468288"/>
        <c:crosses val="autoZero"/>
        <c:auto val="1"/>
        <c:lblAlgn val="ctr"/>
        <c:lblOffset val="100"/>
        <c:noMultiLvlLbl val="0"/>
      </c:catAx>
      <c:valAx>
        <c:axId val="109468288"/>
        <c:scaling>
          <c:orientation val="minMax"/>
          <c:max val="285"/>
          <c:min val="2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Energy (Wh)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66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49936676833613"/>
          <c:y val="0.84144115386588236"/>
          <c:w val="0.833414318368628"/>
          <c:h val="0.12472371108822042"/>
        </c:manualLayout>
      </c:layout>
      <c:overlay val="0"/>
      <c:txPr>
        <a:bodyPr rot="0" vert="horz"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rgbClr val="F0EEF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E6416-3B7B-4F1D-8C1A-78251DC4EFAD}" type="datetimeFigureOut">
              <a:rPr lang="en-US" smtClean="0"/>
              <a:t>24-Nov-18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FBF69-1C0E-4CA0-A764-F36E86E1C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20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50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00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11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1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35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61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68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0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is my list of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3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8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7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1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8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64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70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FBF69-1C0E-4CA0-A764-F36E86E1C9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0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616849" y="5515661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47670" y="335410"/>
            <a:ext cx="72789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A comparative study of different solar power tracking control techniques.  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138036" y="3337101"/>
            <a:ext cx="709818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</a:p>
          <a:p>
            <a:pPr algn="ctr"/>
            <a:r>
              <a:rPr lang="en-US" sz="32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&amp;</a:t>
            </a:r>
          </a:p>
          <a:p>
            <a:pPr algn="ctr"/>
            <a:r>
              <a:rPr lang="en-US" sz="3200" dirty="0" err="1" smtClean="0">
                <a:solidFill>
                  <a:srgbClr val="5D7373"/>
                </a:solidFill>
                <a:latin typeface="Tw Cen MT" panose="020B0602020104020603" pitchFamily="34" charset="0"/>
              </a:rPr>
              <a:t>Dr</a:t>
            </a:r>
            <a:r>
              <a:rPr lang="en-US" sz="32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 Sayed </a:t>
            </a:r>
            <a:r>
              <a:rPr lang="en-US" sz="3200" dirty="0" err="1" smtClean="0">
                <a:solidFill>
                  <a:srgbClr val="5D7373"/>
                </a:solidFill>
                <a:latin typeface="Tw Cen MT" panose="020B0602020104020603" pitchFamily="34" charset="0"/>
              </a:rPr>
              <a:t>Hassen</a:t>
            </a:r>
            <a:r>
              <a:rPr lang="en-US" sz="32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</a:p>
          <a:p>
            <a:pPr algn="ctr"/>
            <a:endParaRPr lang="en-US" sz="2800" dirty="0" smtClean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82173" y="-1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64463" y="-2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04423" y="-4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17540" y="-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07889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0" y="6069741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28</a:t>
            </a:r>
            <a:r>
              <a:rPr lang="en-US" sz="2800" baseline="300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 Nov 2018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541987" y="0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035865" y="-19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358719" y="-38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226633" y="-57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577827" y="-19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357329" y="-38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396610" y="-741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853960" y="-1120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>
            <a:stCxn id="83" idx="6"/>
            <a:endCxn id="86" idx="2"/>
          </p:cNvCxnSpPr>
          <p:nvPr/>
        </p:nvCxnSpPr>
        <p:spPr>
          <a:xfrm>
            <a:off x="3807452" y="3816122"/>
            <a:ext cx="372310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4ED2619-FB4E-4744-80CA-850CE814B9A0}"/>
              </a:ext>
            </a:extLst>
          </p:cNvPr>
          <p:cNvGrpSpPr/>
          <p:nvPr/>
        </p:nvGrpSpPr>
        <p:grpSpPr>
          <a:xfrm>
            <a:off x="3596358" y="3710575"/>
            <a:ext cx="211094" cy="211094"/>
            <a:chOff x="1677812" y="4248152"/>
            <a:chExt cx="211094" cy="21109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8D127EB-1E25-4885-9582-99C5618F2AF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832D986-AC1D-4645-8DF4-FFEC5B85EFBE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D9DF94B-8AE8-473C-A27F-4E3521F5F1EE}"/>
              </a:ext>
            </a:extLst>
          </p:cNvPr>
          <p:cNvGrpSpPr/>
          <p:nvPr/>
        </p:nvGrpSpPr>
        <p:grpSpPr>
          <a:xfrm>
            <a:off x="7530561" y="3710575"/>
            <a:ext cx="211094" cy="211094"/>
            <a:chOff x="3855819" y="4248152"/>
            <a:chExt cx="211094" cy="211094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8C68062-C800-4297-9977-926658657E97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C07B6AD-D0E2-4E20-876B-80FB39FCC13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E146A83-5DB9-4383-ADEE-113AAB6D901B}"/>
              </a:ext>
            </a:extLst>
          </p:cNvPr>
          <p:cNvSpPr txBox="1"/>
          <p:nvPr/>
        </p:nvSpPr>
        <p:spPr>
          <a:xfrm>
            <a:off x="2563089" y="4433997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Before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6495588" y="4433997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After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105" name="Picture 104" descr="C:\Users\mozmo\OneDrive\Dissertation\Photos\DSC_0561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r="20607"/>
          <a:stretch/>
        </p:blipFill>
        <p:spPr bwMode="auto">
          <a:xfrm>
            <a:off x="5899647" y="452197"/>
            <a:ext cx="3395426" cy="2987453"/>
          </a:xfrm>
          <a:prstGeom prst="ellipse">
            <a:avLst/>
          </a:prstGeom>
          <a:ln w="63500" cap="rnd">
            <a:solidFill>
              <a:srgbClr val="52CBB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7" name="Picture 106" descr="Screenshot_20180321-09360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6" t="8980" r="14241"/>
          <a:stretch>
            <a:fillRect/>
          </a:stretch>
        </p:blipFill>
        <p:spPr bwMode="auto">
          <a:xfrm>
            <a:off x="2085268" y="463305"/>
            <a:ext cx="3359903" cy="2958503"/>
          </a:xfrm>
          <a:prstGeom prst="ellipse">
            <a:avLst/>
          </a:prstGeom>
          <a:ln w="63500" cap="rnd">
            <a:solidFill>
              <a:srgbClr val="FF596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74092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358719" y="-38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226633" y="-57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577827" y="-19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357329" y="-38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396610" y="-741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853960" y="-1120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1984641" y="1093998"/>
            <a:ext cx="7163039" cy="1561306"/>
            <a:chOff x="1387588" y="2182683"/>
            <a:chExt cx="1805441" cy="1894017"/>
          </a:xfrm>
        </p:grpSpPr>
        <p:sp>
          <p:nvSpPr>
            <p:cNvPr id="60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78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Problem 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81" y="2673369"/>
              <a:ext cx="894432" cy="1232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3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408866" y="1762683"/>
            <a:ext cx="6316836" cy="420783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785276" y="2403195"/>
            <a:ext cx="5671027" cy="1698875"/>
            <a:chOff x="1659950" y="3497281"/>
            <a:chExt cx="1601314" cy="152628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669682" y="3497281"/>
              <a:ext cx="1591582" cy="33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Controller Issue</a:t>
              </a:r>
              <a:endParaRPr lang="en-US" b="1" i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659950" y="3779274"/>
              <a:ext cx="1591582" cy="124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The precision and accuracy of the controller depend on several factors: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Hardware properties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Weather conditions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Parameters of the algorithm</a:t>
              </a:r>
            </a:p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38" y="3947801"/>
            <a:ext cx="463473" cy="46347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669512" y="4121684"/>
            <a:ext cx="5706032" cy="1232562"/>
            <a:chOff x="1661902" y="3829753"/>
            <a:chExt cx="1611198" cy="88051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681518" y="3829753"/>
              <a:ext cx="1591582" cy="33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C000"/>
                  </a:solidFill>
                  <a:latin typeface="Tw Cen MT" panose="020B0602020104020603" pitchFamily="34" charset="0"/>
                </a:rPr>
                <a:t>Solution</a:t>
              </a:r>
              <a:endParaRPr lang="en-US" b="1" dirty="0">
                <a:solidFill>
                  <a:srgbClr val="FFC0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661902" y="4182584"/>
              <a:ext cx="1591582" cy="527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The right tradeoff between accuracy and precision had to be chosen for the parameters, so that the tracker could work in all weather conditions.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25" y="3933331"/>
            <a:ext cx="463473" cy="4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84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2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62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5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625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00"/>
                            </p:stCondLst>
                            <p:childTnLst>
                              <p:par>
                                <p:cTn id="5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358719" y="-38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226633" y="-57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577827" y="-19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357329" y="-38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396610" y="-741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853960" y="-1120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1984641" y="1093998"/>
            <a:ext cx="7163039" cy="1561306"/>
            <a:chOff x="1387588" y="2182683"/>
            <a:chExt cx="1805441" cy="1894017"/>
          </a:xfrm>
        </p:grpSpPr>
        <p:sp>
          <p:nvSpPr>
            <p:cNvPr id="60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78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Problem 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669250"/>
              <a:ext cx="894432" cy="1232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73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408883" y="1738354"/>
            <a:ext cx="6316836" cy="420783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632058" y="2403198"/>
            <a:ext cx="5824246" cy="1270308"/>
            <a:chOff x="1616686" y="3497281"/>
            <a:chExt cx="1644578" cy="114125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669682" y="3497281"/>
              <a:ext cx="1591582" cy="33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Light sensor issue</a:t>
              </a:r>
              <a:endParaRPr lang="en-US" b="1" i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616686" y="3781359"/>
              <a:ext cx="1591582" cy="857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Could not get access to an </a:t>
              </a: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appropriate sensor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 smtClean="0">
                <a:solidFill>
                  <a:srgbClr val="A6A6A6"/>
                </a:solidFill>
                <a:latin typeface="Tw Cen MT" panose="020B06020201040206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The </a:t>
              </a:r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LDR operates in a very small range </a:t>
              </a:r>
              <a:r>
                <a:rPr lang="en-US" sz="1400" b="1">
                  <a:solidFill>
                    <a:srgbClr val="A6A6A6"/>
                  </a:solidFill>
                  <a:latin typeface="Tw Cen MT" panose="020B0602020104020603" pitchFamily="34" charset="0"/>
                </a:rPr>
                <a:t>of </a:t>
              </a:r>
              <a:r>
                <a:rPr lang="en-US" sz="1400" b="1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input</a:t>
              </a:r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.</a:t>
              </a:r>
            </a:p>
            <a:p>
              <a:endParaRPr lang="en-US" sz="14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98" y="3576211"/>
            <a:ext cx="463473" cy="46347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589495" y="3737602"/>
            <a:ext cx="5705115" cy="1024143"/>
            <a:chOff x="1661902" y="3947152"/>
            <a:chExt cx="1610939" cy="48134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681259" y="3947152"/>
              <a:ext cx="1591582" cy="33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C000"/>
                  </a:solidFill>
                  <a:latin typeface="Tw Cen MT" panose="020B0602020104020603" pitchFamily="34" charset="0"/>
                </a:rPr>
                <a:t>Solution</a:t>
              </a:r>
              <a:endParaRPr lang="en-US" b="1" dirty="0">
                <a:solidFill>
                  <a:srgbClr val="FFC0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661902" y="4182584"/>
              <a:ext cx="1591582" cy="24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To be able to measure sun light intensity, the light source was to be attenuated.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51" y="3574189"/>
            <a:ext cx="463473" cy="4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4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2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62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5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625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00"/>
                            </p:stCondLst>
                            <p:childTnLst>
                              <p:par>
                                <p:cTn id="5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18811" y="-889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606619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04751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590252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948076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229347" y="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402108" y="-2964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795244" y="-5927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1059150" y="710871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Result 1 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86" name="Chart 85"/>
          <p:cNvGraphicFramePr/>
          <p:nvPr>
            <p:extLst>
              <p:ext uri="{D42A27DB-BD31-4B8C-83A1-F6EECF244321}">
                <p14:modId xmlns:p14="http://schemas.microsoft.com/office/powerpoint/2010/main" val="3987492634"/>
              </p:ext>
            </p:extLst>
          </p:nvPr>
        </p:nvGraphicFramePr>
        <p:xfrm>
          <a:off x="1508255" y="1316147"/>
          <a:ext cx="7495292" cy="5175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232688" y="-1"/>
            <a:ext cx="12482920" cy="6858000"/>
            <a:chOff x="-290920" y="0"/>
            <a:chExt cx="12482920" cy="685800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580795" y="0"/>
            <a:ext cx="11447501" cy="6858000"/>
            <a:chOff x="213096" y="-89647"/>
            <a:chExt cx="11447501" cy="6858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497842" y="-8891"/>
            <a:ext cx="9961092" cy="6858000"/>
            <a:chOff x="491575" y="-53901"/>
            <a:chExt cx="9961092" cy="685800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-53901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0591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53367" y="3215725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References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F08704A4-CABE-4989-8BF7-C10A6BB40E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07819" y="3266079"/>
            <a:ext cx="530600" cy="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91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8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8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Graphic spid="86" grpId="0" uiExpand="1">
        <p:bldSub>
          <a:bldChart bld="series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18811" y="-889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606619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04751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590252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948076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229347" y="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402108" y="-2964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795244" y="-5927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956357" y="739961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Result 2 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60" name="Chart 59"/>
          <p:cNvGraphicFramePr/>
          <p:nvPr>
            <p:extLst>
              <p:ext uri="{D42A27DB-BD31-4B8C-83A1-F6EECF244321}">
                <p14:modId xmlns:p14="http://schemas.microsoft.com/office/powerpoint/2010/main" val="433983539"/>
              </p:ext>
            </p:extLst>
          </p:nvPr>
        </p:nvGraphicFramePr>
        <p:xfrm>
          <a:off x="1609707" y="1316147"/>
          <a:ext cx="7313752" cy="5123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232688" y="-1"/>
            <a:ext cx="12482920" cy="6858000"/>
            <a:chOff x="-290920" y="0"/>
            <a:chExt cx="12482920" cy="68580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580795" y="0"/>
            <a:ext cx="11447501" cy="6858000"/>
            <a:chOff x="213096" y="-89647"/>
            <a:chExt cx="11447501" cy="68580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497842" y="-8891"/>
            <a:ext cx="9961092" cy="6858000"/>
            <a:chOff x="491575" y="-53901"/>
            <a:chExt cx="9961092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-53901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0591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53367" y="3215725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References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F08704A4-CABE-4989-8BF7-C10A6BB40E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07819" y="3266079"/>
            <a:ext cx="530600" cy="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0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6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Graphic spid="60" grpId="0" uiExpand="1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18811" y="-889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606619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04751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590252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948076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229347" y="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402108" y="-2964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795244" y="-5927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1609708" y="722481"/>
            <a:ext cx="2671196" cy="584775"/>
          </a:xfrm>
          <a:prstGeom prst="rect">
            <a:avLst/>
          </a:prstGeom>
          <a:solidFill>
            <a:srgbClr val="F0EE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Result 3 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71" name="Chart 70"/>
          <p:cNvGraphicFramePr/>
          <p:nvPr>
            <p:extLst>
              <p:ext uri="{D42A27DB-BD31-4B8C-83A1-F6EECF244321}">
                <p14:modId xmlns:p14="http://schemas.microsoft.com/office/powerpoint/2010/main" val="3004568257"/>
              </p:ext>
            </p:extLst>
          </p:nvPr>
        </p:nvGraphicFramePr>
        <p:xfrm>
          <a:off x="1609708" y="1307256"/>
          <a:ext cx="7323876" cy="5142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232688" y="-1"/>
            <a:ext cx="12482920" cy="6858000"/>
            <a:chOff x="-290920" y="0"/>
            <a:chExt cx="12482920" cy="68580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580795" y="0"/>
            <a:ext cx="11447501" cy="6858000"/>
            <a:chOff x="213096" y="-89647"/>
            <a:chExt cx="11447501" cy="68580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497842" y="-8891"/>
            <a:ext cx="9961092" cy="6858000"/>
            <a:chOff x="491575" y="-53901"/>
            <a:chExt cx="9961092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-53901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0591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53367" y="3215725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References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F08704A4-CABE-4989-8BF7-C10A6BB40E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07819" y="3266079"/>
            <a:ext cx="530600" cy="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56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Graphic spid="71" grpId="0" uiExpand="1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18811" y="-889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606619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04751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590252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948076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229347" y="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60137" y="-1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795244" y="-5927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0" name="Chart 49"/>
          <p:cNvGraphicFramePr/>
          <p:nvPr>
            <p:extLst>
              <p:ext uri="{D42A27DB-BD31-4B8C-83A1-F6EECF244321}">
                <p14:modId xmlns:p14="http://schemas.microsoft.com/office/powerpoint/2010/main" val="3719179221"/>
              </p:ext>
            </p:extLst>
          </p:nvPr>
        </p:nvGraphicFramePr>
        <p:xfrm>
          <a:off x="1526576" y="1152659"/>
          <a:ext cx="6072913" cy="4187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2700631" y="796769"/>
            <a:ext cx="4045435" cy="584775"/>
          </a:xfrm>
          <a:prstGeom prst="rect">
            <a:avLst/>
          </a:prstGeom>
          <a:solidFill>
            <a:srgbClr val="F0EE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Energy yield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1590251" y="5693333"/>
            <a:ext cx="679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Overall ESC and P&amp;O collected the most amount of energy.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326247" y="3483"/>
            <a:ext cx="11447501" cy="6858000"/>
            <a:chOff x="213096" y="-89647"/>
            <a:chExt cx="11447501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369509" y="1741"/>
            <a:ext cx="9961092" cy="6858000"/>
            <a:chOff x="491575" y="-53901"/>
            <a:chExt cx="9961092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-53901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0591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53367" y="3215725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References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15" name="Picture 114">
            <a:extLst>
              <a:ext uri="{FF2B5EF4-FFF2-40B4-BE49-F238E27FC236}">
                <a16:creationId xmlns:a16="http://schemas.microsoft.com/office/drawing/2014/main" id="{F08704A4-CABE-4989-8BF7-C10A6BB40E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80625" y="3268071"/>
            <a:ext cx="530600" cy="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0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5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5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5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50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5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50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50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750"/>
                                        <p:tgtEl>
                                          <p:spTgt spid="50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0" grpId="0">
        <p:bldSub>
          <a:bldChart bld="categoryEl"/>
        </p:bldSub>
      </p:bldGraphic>
      <p:bldP spid="60" grpId="0" animBg="1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18811" y="-889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606619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04751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590252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04402" y="3303405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948076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229347" y="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60137" y="-1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2937057" y="685655"/>
            <a:ext cx="4320213" cy="584775"/>
          </a:xfrm>
          <a:prstGeom prst="rect">
            <a:avLst/>
          </a:prstGeom>
          <a:solidFill>
            <a:srgbClr val="F0EE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Net Resultant Energy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71" name="Chart 70"/>
          <p:cNvGraphicFramePr/>
          <p:nvPr>
            <p:extLst>
              <p:ext uri="{D42A27DB-BD31-4B8C-83A1-F6EECF244321}">
                <p14:modId xmlns:p14="http://schemas.microsoft.com/office/powerpoint/2010/main" val="3305310346"/>
              </p:ext>
            </p:extLst>
          </p:nvPr>
        </p:nvGraphicFramePr>
        <p:xfrm>
          <a:off x="1523043" y="1325377"/>
          <a:ext cx="6469986" cy="3702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1841645" y="5082537"/>
            <a:ext cx="6791601" cy="1200329"/>
          </a:xfrm>
          <a:prstGeom prst="rect">
            <a:avLst/>
          </a:prstGeom>
          <a:solidFill>
            <a:srgbClr val="F0EEF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It can be observed that the Calculation based system has better net energy yield.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326247" y="3483"/>
            <a:ext cx="11447501" cy="6858000"/>
            <a:chOff x="213096" y="-89647"/>
            <a:chExt cx="11447501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369509" y="1741"/>
            <a:ext cx="9961092" cy="6858000"/>
            <a:chOff x="491575" y="-53901"/>
            <a:chExt cx="9961092" cy="685800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-53901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0591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53367" y="3215725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References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F08704A4-CABE-4989-8BF7-C10A6BB40E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80625" y="3268071"/>
            <a:ext cx="530600" cy="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7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7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71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Graphic spid="71" grpId="0">
        <p:bldSub>
          <a:bldChart bld="series"/>
        </p:bldSub>
      </p:bldGraphic>
      <p:bldP spid="7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18811" y="-889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606619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04751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590252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948076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229347" y="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860137" y="-1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2333230" y="-17782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1022475" y="1079810"/>
            <a:ext cx="6837469" cy="4662815"/>
          </a:xfrm>
          <a:prstGeom prst="rect">
            <a:avLst/>
          </a:prstGeom>
          <a:solidFill>
            <a:srgbClr val="F0EEF0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The power tracker has been successfully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realised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. It has been achieved with a mixed result. Although it harvests more energy than the compared methods, the net energy received is considerably lower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For Mauritius, a fuzzy logic algorithm combining ESC and calculation based method should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improve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accuracy and precision.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Hence,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yielding more energy than any tested system in this research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Also, all objectives have been achieved in the research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288051" y="-8891"/>
            <a:ext cx="9961092" cy="6858000"/>
            <a:chOff x="491575" y="-43268"/>
            <a:chExt cx="9961092" cy="6858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-43268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0591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53367" y="3215725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References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F08704A4-CABE-4989-8BF7-C10A6BB40E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18295" y="3200295"/>
            <a:ext cx="530600" cy="5306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2626203" y="365725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Conclusion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64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674727" y="-1744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1262535" y="7147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2260667" y="7147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2181072" y="-1745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17823" y="3279515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603992" y="7147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885263" y="7147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05620" y="3270623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204221" y="7146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677314" y="10631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3732" y="7145"/>
            <a:ext cx="9961092" cy="6858000"/>
            <a:chOff x="491575" y="-43268"/>
            <a:chExt cx="9961092" cy="6858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-43268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0591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53367" y="3215725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References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F08704A4-CABE-4989-8BF7-C10A6BB40E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18295" y="3200295"/>
            <a:ext cx="530600" cy="5306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361489" y="985888"/>
            <a:ext cx="77174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“Our Energy Choices: Coal and Other Fossil Fuels | Union of Concerned Scientists,” Union of Concerned Scientists. [Online]. Available: http://www.ucsusa.org/clean-energy/coal-and-other-fossil-fuels#.Wf1v9WhL-Uk. [Accessed: 04-Nov-2017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].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Caroline Thompson, “The Effects of the Angle of Sunlight on a Solar Panel | LIVESTRONG.COM,” 2015. [Online]. Available: https://www.livestrong.com/article/197888-the-effects-of-the-angle-of-sunlight-on-a-solar-panel/. [Accessed: 29-Oct-2017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].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S. Z. S.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Hassen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and I. R. Petersen, “Extremum Seeking Control of an Optical Cavity ⋆,” pp. 11787–11792, 2014.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2115715" y="355077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List of references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36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64463" y="-2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04423" y="-4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17540" y="-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07889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541987" y="0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035865" y="-19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/>
          <p:nvPr/>
        </p:nvCxnSpPr>
        <p:spPr>
          <a:xfrm>
            <a:off x="4953403" y="2015311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4ED2619-FB4E-4744-80CA-850CE814B9A0}"/>
              </a:ext>
            </a:extLst>
          </p:cNvPr>
          <p:cNvGrpSpPr/>
          <p:nvPr/>
        </p:nvGrpSpPr>
        <p:grpSpPr>
          <a:xfrm>
            <a:off x="4742309" y="1909764"/>
            <a:ext cx="211094" cy="211094"/>
            <a:chOff x="1677812" y="4248152"/>
            <a:chExt cx="211094" cy="211094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8D127EB-1E25-4885-9582-99C5618F2AF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832D986-AC1D-4645-8DF4-FFEC5B85EFBE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/>
          <p:nvPr/>
        </p:nvCxnSpPr>
        <p:spPr>
          <a:xfrm>
            <a:off x="7101122" y="2015311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9DF94B-8AE8-473C-A27F-4E3521F5F1EE}"/>
              </a:ext>
            </a:extLst>
          </p:cNvPr>
          <p:cNvGrpSpPr/>
          <p:nvPr/>
        </p:nvGrpSpPr>
        <p:grpSpPr>
          <a:xfrm>
            <a:off x="6920316" y="1909764"/>
            <a:ext cx="211094" cy="211094"/>
            <a:chOff x="3855819" y="4248152"/>
            <a:chExt cx="211094" cy="211094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C68062-C800-4297-9977-926658657E97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C07B6AD-D0E2-4E20-876B-80FB39FCC13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58D0B34-5E7E-4FDF-8157-D26FC3520F7A}"/>
              </a:ext>
            </a:extLst>
          </p:cNvPr>
          <p:cNvGrpSpPr/>
          <p:nvPr/>
        </p:nvGrpSpPr>
        <p:grpSpPr>
          <a:xfrm>
            <a:off x="9037747" y="1909764"/>
            <a:ext cx="211094" cy="211094"/>
            <a:chOff x="5973250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9110154-B239-41C7-B1E3-F5864B1F15BC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ADB50F0-F24E-4FA7-A567-D7A18A824B29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E146A83-5DB9-4383-ADEE-113AAB6D901B}"/>
              </a:ext>
            </a:extLst>
          </p:cNvPr>
          <p:cNvSpPr txBox="1"/>
          <p:nvPr/>
        </p:nvSpPr>
        <p:spPr>
          <a:xfrm>
            <a:off x="3697923" y="2101213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Introduction</a:t>
            </a:r>
            <a:endParaRPr lang="en-US" sz="24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5886833" y="2101213"/>
            <a:ext cx="2289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Aims &amp; </a:t>
            </a:r>
          </a:p>
          <a:p>
            <a:pPr algn="ctr"/>
            <a:r>
              <a:rPr lang="en-US" sz="24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Objectives</a:t>
            </a:r>
            <a:endParaRPr lang="en-US" sz="24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>
            <a:stCxn id="146" idx="0"/>
            <a:endCxn id="82" idx="0"/>
          </p:cNvCxnSpPr>
          <p:nvPr/>
        </p:nvCxnSpPr>
        <p:spPr>
          <a:xfrm flipV="1">
            <a:off x="9160496" y="2101213"/>
            <a:ext cx="1" cy="121334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/>
          <p:nvPr/>
        </p:nvCxnSpPr>
        <p:spPr>
          <a:xfrm>
            <a:off x="7109057" y="3402167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D9DF94B-8AE8-473C-A27F-4E3521F5F1EE}"/>
              </a:ext>
            </a:extLst>
          </p:cNvPr>
          <p:cNvGrpSpPr/>
          <p:nvPr/>
        </p:nvGrpSpPr>
        <p:grpSpPr>
          <a:xfrm>
            <a:off x="9054949" y="3284267"/>
            <a:ext cx="211094" cy="211094"/>
            <a:chOff x="3855819" y="4248152"/>
            <a:chExt cx="211094" cy="211094"/>
          </a:xfrm>
          <a:solidFill>
            <a:schemeClr val="accent3">
              <a:lumMod val="75000"/>
            </a:schemeClr>
          </a:solidFill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8C68062-C800-4297-9977-926658657E97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C07B6AD-D0E2-4E20-876B-80FB39FCC13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8D0B34-5E7E-4FDF-8157-D26FC3520F7A}"/>
              </a:ext>
            </a:extLst>
          </p:cNvPr>
          <p:cNvGrpSpPr/>
          <p:nvPr/>
        </p:nvGrpSpPr>
        <p:grpSpPr>
          <a:xfrm>
            <a:off x="6890893" y="3304456"/>
            <a:ext cx="211094" cy="211094"/>
            <a:chOff x="5973250" y="4248152"/>
            <a:chExt cx="211094" cy="211094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9110154-B239-41C7-B1E3-F5864B1F15BC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ADB50F0-F24E-4FA7-A567-D7A18A824B29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8112625" y="3527671"/>
            <a:ext cx="2289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Problems </a:t>
            </a:r>
          </a:p>
          <a:p>
            <a:pPr algn="ctr"/>
            <a:r>
              <a:rPr lang="en-US" sz="2400" b="1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Encountered</a:t>
            </a:r>
            <a:endParaRPr lang="en-US" sz="2400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7176C20-781A-4B3A-B456-7D1FB4467DF2}"/>
              </a:ext>
            </a:extLst>
          </p:cNvPr>
          <p:cNvSpPr txBox="1"/>
          <p:nvPr/>
        </p:nvSpPr>
        <p:spPr>
          <a:xfrm>
            <a:off x="5901785" y="3516651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Tw Cen MT" panose="020B0602020104020603" pitchFamily="34" charset="0"/>
              </a:rPr>
              <a:t>Results</a:t>
            </a:r>
            <a:endParaRPr lang="en-US" sz="2400" b="1" dirty="0">
              <a:solidFill>
                <a:srgbClr val="92D050"/>
              </a:solidFill>
              <a:latin typeface="Tw Cen MT" panose="020B0602020104020603" pitchFamily="34" charset="0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/>
          <p:nvPr/>
        </p:nvCxnSpPr>
        <p:spPr>
          <a:xfrm>
            <a:off x="4923980" y="341000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>
            <a:stCxn id="159" idx="4"/>
          </p:cNvCxnSpPr>
          <p:nvPr/>
        </p:nvCxnSpPr>
        <p:spPr>
          <a:xfrm flipH="1">
            <a:off x="4847856" y="3515550"/>
            <a:ext cx="231" cy="100464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D9DF94B-8AE8-473C-A27F-4E3521F5F1EE}"/>
              </a:ext>
            </a:extLst>
          </p:cNvPr>
          <p:cNvGrpSpPr/>
          <p:nvPr/>
        </p:nvGrpSpPr>
        <p:grpSpPr>
          <a:xfrm>
            <a:off x="4742540" y="3304456"/>
            <a:ext cx="211094" cy="211094"/>
            <a:chOff x="3855819" y="4248152"/>
            <a:chExt cx="211094" cy="211094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8C68062-C800-4297-9977-926658657E97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C07B6AD-D0E2-4E20-876B-80FB39FCC13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58D0B34-5E7E-4FDF-8157-D26FC3520F7A}"/>
              </a:ext>
            </a:extLst>
          </p:cNvPr>
          <p:cNvGrpSpPr/>
          <p:nvPr/>
        </p:nvGrpSpPr>
        <p:grpSpPr>
          <a:xfrm>
            <a:off x="4728233" y="4532085"/>
            <a:ext cx="211094" cy="211094"/>
            <a:chOff x="5973250" y="4248152"/>
            <a:chExt cx="211094" cy="211094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89110154-B239-41C7-B1E3-F5864B1F15BC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ADB50F0-F24E-4FA7-A567-D7A18A824B29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3764534" y="3550645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A0A8"/>
                </a:solidFill>
                <a:latin typeface="Tw Cen MT" panose="020B0602020104020603" pitchFamily="34" charset="0"/>
              </a:rPr>
              <a:t>Discussion</a:t>
            </a:r>
            <a:endParaRPr lang="en-US" sz="2400" b="1" dirty="0">
              <a:solidFill>
                <a:srgbClr val="00A0A8"/>
              </a:solidFill>
              <a:latin typeface="Tw Cen MT" panose="020B0602020104020603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7176C20-781A-4B3A-B456-7D1FB4467DF2}"/>
              </a:ext>
            </a:extLst>
          </p:cNvPr>
          <p:cNvSpPr txBox="1"/>
          <p:nvPr/>
        </p:nvSpPr>
        <p:spPr>
          <a:xfrm>
            <a:off x="3795481" y="4709827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EC630"/>
                </a:solidFill>
                <a:latin typeface="Tw Cen MT" panose="020B0602020104020603" pitchFamily="34" charset="0"/>
              </a:rPr>
              <a:t>Conclusion</a:t>
            </a:r>
            <a:endParaRPr lang="en-US" sz="24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7176C20-781A-4B3A-B456-7D1FB4467DF2}"/>
              </a:ext>
            </a:extLst>
          </p:cNvPr>
          <p:cNvSpPr txBox="1"/>
          <p:nvPr/>
        </p:nvSpPr>
        <p:spPr>
          <a:xfrm>
            <a:off x="8015972" y="2101213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EC630"/>
                </a:solidFill>
                <a:latin typeface="Tw Cen MT" panose="020B0602020104020603" pitchFamily="34" charset="0"/>
              </a:rPr>
              <a:t>Methodology</a:t>
            </a:r>
            <a:endParaRPr lang="en-US" sz="24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/>
          <p:nvPr/>
        </p:nvCxnSpPr>
        <p:spPr>
          <a:xfrm>
            <a:off x="4940005" y="4626315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D9DF94B-8AE8-473C-A27F-4E3521F5F1EE}"/>
              </a:ext>
            </a:extLst>
          </p:cNvPr>
          <p:cNvGrpSpPr/>
          <p:nvPr/>
        </p:nvGrpSpPr>
        <p:grpSpPr>
          <a:xfrm>
            <a:off x="6916183" y="4520768"/>
            <a:ext cx="211094" cy="211094"/>
            <a:chOff x="3855819" y="4248152"/>
            <a:chExt cx="211094" cy="211094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8C68062-C800-4297-9977-926658657E97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C07B6AD-D0E2-4E20-876B-80FB39FCC13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5880976" y="4724791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Video demo</a:t>
            </a:r>
            <a:endParaRPr lang="en-US" sz="24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946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6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5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4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9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6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3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8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6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4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1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65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6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6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5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6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6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151" grpId="0"/>
      <p:bldP spid="152" grpId="0"/>
      <p:bldP spid="165" grpId="0"/>
      <p:bldP spid="166" grpId="0"/>
      <p:bldP spid="82" grpId="0"/>
      <p:bldP spid="1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Shot_20180430_0016469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061" y="6220"/>
            <a:ext cx="6851780" cy="685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7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9AAB1E-3A13-4745-A574-9EE6806378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EF0"/>
          </a:solidFill>
          <a:ln w="19050">
            <a:solidFill>
              <a:schemeClr val="bg2">
                <a:lumMod val="10000"/>
              </a:schemeClr>
            </a:solidFill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758045" y="2921168"/>
            <a:ext cx="4675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THANK YOU </a:t>
            </a:r>
            <a:endParaRPr lang="en-US" sz="6000" b="1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044191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04423" y="-4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17540" y="-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07889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541987" y="0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035865" y="-19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3622117" y="1645481"/>
            <a:ext cx="679160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With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the constant depletion of our fossil fuels,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engineers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are trying to find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alternative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sources of energy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Solar energy is the energy which is the most available to us. This energy just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needs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to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be harvested efficiently.</a:t>
            </a:r>
          </a:p>
          <a:p>
            <a:endParaRPr lang="en-US" sz="2400" dirty="0" smtClean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One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of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the easiest way is by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using a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solar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tracker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which can increase energy yield by 20% to 50 %.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4723348" y="784009"/>
            <a:ext cx="404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Introduction</a:t>
            </a:r>
            <a:endParaRPr lang="en-US" sz="36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815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9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900" fill="hold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00" fill="hold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41430" y="-38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17540" y="-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07889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541987" y="0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035865" y="-19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4373707" y="1039468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</a:rPr>
              <a:t>Problem definition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3033405" y="2337402"/>
            <a:ext cx="67916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Converting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irradiation into electricity is the main function of a photovoltaic panel. Then, why not orientate the solar panel towards the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maximum power point so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that it can yield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the most energy?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36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68057" y="-38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17540" y="-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07889" y="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541987" y="0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035865" y="-19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4271524" y="485037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Aim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3134096" y="1029693"/>
            <a:ext cx="67916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The aim is to test the feasibility of a new control algorithm which tracks power output.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4290881" y="1806325"/>
            <a:ext cx="404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Objectives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3105989" y="2443119"/>
            <a:ext cx="67916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assess the dependence of photovoltaic systems on solar irradiation.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determine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the 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of systems available to track the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sun.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assess the difference between open and closed loop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systems.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To design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and model an extremum seeking controller(ESC).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To do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 comparative study of ESC and other methods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656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9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9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9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9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6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9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9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71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358719" y="-38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226633" y="-57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63196" y="3303444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00739" y="-38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66914" y="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860683" y="0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1301242" y="-190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964" y="49387"/>
            <a:ext cx="7162800" cy="95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389" y="46486"/>
            <a:ext cx="7134225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101" y="44712"/>
            <a:ext cx="7162800" cy="219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9572" y="54495"/>
            <a:ext cx="7153275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119" y="34927"/>
            <a:ext cx="71151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80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358719" y="-38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226624" y="0"/>
            <a:ext cx="9574094" cy="6858000"/>
            <a:chOff x="491566" y="57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66" y="57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63196" y="3303444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00739" y="-38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66914" y="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860683" y="0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1301242" y="-190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>
            <a:endCxn id="77" idx="2"/>
          </p:cNvCxnSpPr>
          <p:nvPr/>
        </p:nvCxnSpPr>
        <p:spPr>
          <a:xfrm>
            <a:off x="3160311" y="3538640"/>
            <a:ext cx="1673946" cy="177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ED2619-FB4E-4744-80CA-850CE814B9A0}"/>
              </a:ext>
            </a:extLst>
          </p:cNvPr>
          <p:cNvGrpSpPr/>
          <p:nvPr/>
        </p:nvGrpSpPr>
        <p:grpSpPr>
          <a:xfrm>
            <a:off x="2954041" y="3434863"/>
            <a:ext cx="211094" cy="211094"/>
            <a:chOff x="1677812" y="4248152"/>
            <a:chExt cx="211094" cy="211094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8D127EB-1E25-4885-9582-99C5618F2AF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832D986-AC1D-4645-8DF4-FFEC5B85EFBE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>
            <a:stCxn id="76" idx="6"/>
            <a:endCxn id="79" idx="2"/>
          </p:cNvCxnSpPr>
          <p:nvPr/>
        </p:nvCxnSpPr>
        <p:spPr>
          <a:xfrm flipV="1">
            <a:off x="5015063" y="3538640"/>
            <a:ext cx="1565668" cy="177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9DF94B-8AE8-473C-A27F-4E3521F5F1EE}"/>
              </a:ext>
            </a:extLst>
          </p:cNvPr>
          <p:cNvGrpSpPr/>
          <p:nvPr/>
        </p:nvGrpSpPr>
        <p:grpSpPr>
          <a:xfrm>
            <a:off x="4803969" y="3434863"/>
            <a:ext cx="211094" cy="211094"/>
            <a:chOff x="3855819" y="4248152"/>
            <a:chExt cx="211094" cy="21109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8C68062-C800-4297-9977-926658657E97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07B6AD-D0E2-4E20-876B-80FB39FCC13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58D0B34-5E7E-4FDF-8157-D26FC3520F7A}"/>
              </a:ext>
            </a:extLst>
          </p:cNvPr>
          <p:cNvGrpSpPr/>
          <p:nvPr/>
        </p:nvGrpSpPr>
        <p:grpSpPr>
          <a:xfrm>
            <a:off x="6580731" y="3433093"/>
            <a:ext cx="211094" cy="211094"/>
            <a:chOff x="5973250" y="4248152"/>
            <a:chExt cx="211094" cy="211094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9110154-B239-41C7-B1E3-F5864B1F15BC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ADB50F0-F24E-4FA7-A567-D7A18A824B29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1E48926-6034-40AD-A6FD-1659F27E8AC6}"/>
              </a:ext>
            </a:extLst>
          </p:cNvPr>
          <p:cNvGrpSpPr/>
          <p:nvPr/>
        </p:nvGrpSpPr>
        <p:grpSpPr>
          <a:xfrm>
            <a:off x="1922573" y="4079163"/>
            <a:ext cx="2289049" cy="594058"/>
            <a:chOff x="653454" y="4603754"/>
            <a:chExt cx="2289049" cy="59405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43C90B0-AD49-4825-8095-D028BACA7B0D}"/>
                </a:ext>
              </a:extLst>
            </p:cNvPr>
            <p:cNvSpPr txBox="1"/>
            <p:nvPr/>
          </p:nvSpPr>
          <p:spPr>
            <a:xfrm>
              <a:off x="653454" y="4603754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ESC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7D7D831-9319-4165-817A-77DBCE8A2742}"/>
                </a:ext>
              </a:extLst>
            </p:cNvPr>
            <p:cNvSpPr txBox="1"/>
            <p:nvPr/>
          </p:nvSpPr>
          <p:spPr>
            <a:xfrm>
              <a:off x="904501" y="492081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CLC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4E146A83-5DB9-4383-ADEE-113AAB6D901B}"/>
              </a:ext>
            </a:extLst>
          </p:cNvPr>
          <p:cNvSpPr txBox="1"/>
          <p:nvPr/>
        </p:nvSpPr>
        <p:spPr>
          <a:xfrm>
            <a:off x="2038215" y="3613767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5969"/>
                </a:solidFill>
                <a:latin typeface="Tw Cen MT" panose="020B0602020104020603" pitchFamily="34" charset="0"/>
              </a:rPr>
              <a:t>Exp</a:t>
            </a:r>
            <a:r>
              <a:rPr lang="en-US" sz="28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 1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3789514" y="3625772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52CBBE"/>
                </a:solidFill>
                <a:latin typeface="Tw Cen MT" panose="020B0602020104020603" pitchFamily="34" charset="0"/>
              </a:rPr>
              <a:t>Exp</a:t>
            </a:r>
            <a:r>
              <a:rPr lang="en-US" sz="28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 2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4F0CC1C-E69D-42DB-B5AA-EE426836F1EA}"/>
              </a:ext>
            </a:extLst>
          </p:cNvPr>
          <p:cNvGrpSpPr/>
          <p:nvPr/>
        </p:nvGrpSpPr>
        <p:grpSpPr>
          <a:xfrm>
            <a:off x="5568796" y="4072389"/>
            <a:ext cx="2289049" cy="633730"/>
            <a:chOff x="1514240" y="4834784"/>
            <a:chExt cx="2289049" cy="3054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7FFC2-1730-4238-B844-307EB2647E2C}"/>
                </a:ext>
              </a:extLst>
            </p:cNvPr>
            <p:cNvSpPr txBox="1"/>
            <p:nvPr/>
          </p:nvSpPr>
          <p:spPr>
            <a:xfrm>
              <a:off x="1514240" y="4834784"/>
              <a:ext cx="2289049" cy="17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Calculation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C13C20-5621-4641-AAF9-BE817266C6B4}"/>
                </a:ext>
              </a:extLst>
            </p:cNvPr>
            <p:cNvSpPr txBox="1"/>
            <p:nvPr/>
          </p:nvSpPr>
          <p:spPr>
            <a:xfrm>
              <a:off x="1714306" y="5006733"/>
              <a:ext cx="1849733" cy="133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OLC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7176C20-781A-4B3A-B456-7D1FB4467DF2}"/>
              </a:ext>
            </a:extLst>
          </p:cNvPr>
          <p:cNvSpPr txBox="1"/>
          <p:nvPr/>
        </p:nvSpPr>
        <p:spPr>
          <a:xfrm>
            <a:off x="5568796" y="3615454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EC630"/>
                </a:solidFill>
                <a:latin typeface="Tw Cen MT" panose="020B0602020104020603" pitchFamily="34" charset="0"/>
              </a:rPr>
              <a:t>Exp</a:t>
            </a:r>
            <a:r>
              <a:rPr lang="en-US" sz="2800" b="1" dirty="0" smtClean="0">
                <a:solidFill>
                  <a:srgbClr val="FEC630"/>
                </a:solidFill>
                <a:latin typeface="Tw Cen MT" panose="020B0602020104020603" pitchFamily="34" charset="0"/>
              </a:rPr>
              <a:t> 3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3A084E9-5DAF-4B12-A774-003E52126BE5}"/>
              </a:ext>
            </a:extLst>
          </p:cNvPr>
          <p:cNvGrpSpPr/>
          <p:nvPr/>
        </p:nvGrpSpPr>
        <p:grpSpPr>
          <a:xfrm>
            <a:off x="2415236" y="1804690"/>
            <a:ext cx="1275682" cy="1275682"/>
            <a:chOff x="3063120" y="1755914"/>
            <a:chExt cx="1275682" cy="1275682"/>
          </a:xfrm>
        </p:grpSpPr>
        <p:sp>
          <p:nvSpPr>
            <p:cNvPr id="91" name="Teardrop 90">
              <a:extLst>
                <a:ext uri="{FF2B5EF4-FFF2-40B4-BE49-F238E27FC236}">
                  <a16:creationId xmlns:a16="http://schemas.microsoft.com/office/drawing/2014/main" id="{D73C6296-6AED-4D46-834C-6DA3690FB7BE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9400693-A758-499E-B4DB-E42B43C986B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5CAD30-8C3B-4A19-954F-E6EB68A3E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2CCEC14-30D1-46A8-A873-1969A9A8F9FA}"/>
              </a:ext>
            </a:extLst>
          </p:cNvPr>
          <p:cNvGrpSpPr/>
          <p:nvPr/>
        </p:nvGrpSpPr>
        <p:grpSpPr>
          <a:xfrm>
            <a:off x="4249761" y="1829147"/>
            <a:ext cx="1275682" cy="1275682"/>
            <a:chOff x="5242440" y="1755914"/>
            <a:chExt cx="1275682" cy="1275682"/>
          </a:xfrm>
        </p:grpSpPr>
        <p:sp>
          <p:nvSpPr>
            <p:cNvPr id="95" name="Teardrop 94">
              <a:extLst>
                <a:ext uri="{FF2B5EF4-FFF2-40B4-BE49-F238E27FC236}">
                  <a16:creationId xmlns:a16="http://schemas.microsoft.com/office/drawing/2014/main" id="{B9DC9BA6-01DC-4EFB-82E3-2717FF8B7CE5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935319-4C0B-4B63-9DE3-377694C94B0E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61F359C-E77E-4273-998D-B500B7A8C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E91A0C4-16D9-4262-BC92-0E8535F56EB2}"/>
              </a:ext>
            </a:extLst>
          </p:cNvPr>
          <p:cNvGrpSpPr/>
          <p:nvPr/>
        </p:nvGrpSpPr>
        <p:grpSpPr>
          <a:xfrm>
            <a:off x="6036103" y="1833231"/>
            <a:ext cx="1275682" cy="1275682"/>
            <a:chOff x="7353181" y="1755914"/>
            <a:chExt cx="1275682" cy="1275682"/>
          </a:xfrm>
        </p:grpSpPr>
        <p:sp>
          <p:nvSpPr>
            <p:cNvPr id="99" name="Teardrop 98">
              <a:extLst>
                <a:ext uri="{FF2B5EF4-FFF2-40B4-BE49-F238E27FC236}">
                  <a16:creationId xmlns:a16="http://schemas.microsoft.com/office/drawing/2014/main" id="{3013F73C-52D7-40FA-AE5E-6E4F53D400F5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B5C085C-26ED-4457-A4BB-7BBE95D872F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C4E964-A5F3-4163-83E1-B0DF4D48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/>
          <p:nvPr/>
        </p:nvCxnSpPr>
        <p:spPr>
          <a:xfrm>
            <a:off x="6761537" y="3538640"/>
            <a:ext cx="1578019" cy="606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58D0B34-5E7E-4FDF-8157-D26FC3520F7A}"/>
              </a:ext>
            </a:extLst>
          </p:cNvPr>
          <p:cNvGrpSpPr/>
          <p:nvPr/>
        </p:nvGrpSpPr>
        <p:grpSpPr>
          <a:xfrm>
            <a:off x="8342619" y="3429602"/>
            <a:ext cx="211094" cy="211094"/>
            <a:chOff x="5973250" y="4248152"/>
            <a:chExt cx="211094" cy="211094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9110154-B239-41C7-B1E3-F5864B1F15BC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ADB50F0-F24E-4FA7-A567-D7A18A824B29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E91A0C4-16D9-4262-BC92-0E8535F56EB2}"/>
              </a:ext>
            </a:extLst>
          </p:cNvPr>
          <p:cNvGrpSpPr/>
          <p:nvPr/>
        </p:nvGrpSpPr>
        <p:grpSpPr>
          <a:xfrm>
            <a:off x="7813060" y="1793455"/>
            <a:ext cx="1275682" cy="1275682"/>
            <a:chOff x="7353181" y="1755914"/>
            <a:chExt cx="1275682" cy="1275682"/>
          </a:xfrm>
        </p:grpSpPr>
        <p:sp>
          <p:nvSpPr>
            <p:cNvPr id="107" name="Teardrop 106">
              <a:extLst>
                <a:ext uri="{FF2B5EF4-FFF2-40B4-BE49-F238E27FC236}">
                  <a16:creationId xmlns:a16="http://schemas.microsoft.com/office/drawing/2014/main" id="{3013F73C-52D7-40FA-AE5E-6E4F53D400F5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B5C085C-26ED-4457-A4BB-7BBE95D872F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7C4E964-A5F3-4163-83E1-B0DF4D48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7176C20-781A-4B3A-B456-7D1FB4467DF2}"/>
              </a:ext>
            </a:extLst>
          </p:cNvPr>
          <p:cNvSpPr txBox="1"/>
          <p:nvPr/>
        </p:nvSpPr>
        <p:spPr>
          <a:xfrm>
            <a:off x="7359466" y="363059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5D7373"/>
                </a:solidFill>
                <a:latin typeface="Tw Cen MT" panose="020B0602020104020603" pitchFamily="34" charset="0"/>
              </a:rPr>
              <a:t>Exp</a:t>
            </a:r>
            <a:r>
              <a:rPr lang="en-US" sz="2800" b="1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 4</a:t>
            </a:r>
            <a:endParaRPr lang="en-US" sz="2800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4F0CC1C-E69D-42DB-B5AA-EE426836F1EA}"/>
              </a:ext>
            </a:extLst>
          </p:cNvPr>
          <p:cNvGrpSpPr/>
          <p:nvPr/>
        </p:nvGrpSpPr>
        <p:grpSpPr>
          <a:xfrm>
            <a:off x="7314308" y="4073321"/>
            <a:ext cx="2289049" cy="632886"/>
            <a:chOff x="1514240" y="4834784"/>
            <a:chExt cx="2289049" cy="30505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17FFC2-1730-4238-B844-307EB2647E2C}"/>
                </a:ext>
              </a:extLst>
            </p:cNvPr>
            <p:cNvSpPr txBox="1"/>
            <p:nvPr/>
          </p:nvSpPr>
          <p:spPr>
            <a:xfrm>
              <a:off x="1514240" y="4834784"/>
              <a:ext cx="2289049" cy="17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P&amp;O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AC13C20-5621-4641-AAF9-BE817266C6B4}"/>
                </a:ext>
              </a:extLst>
            </p:cNvPr>
            <p:cNvSpPr txBox="1"/>
            <p:nvPr/>
          </p:nvSpPr>
          <p:spPr>
            <a:xfrm>
              <a:off x="1755494" y="5006326"/>
              <a:ext cx="1849733" cy="133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CLC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43C90B0-AD49-4825-8095-D028BACA7B0D}"/>
              </a:ext>
            </a:extLst>
          </p:cNvPr>
          <p:cNvSpPr txBox="1"/>
          <p:nvPr/>
        </p:nvSpPr>
        <p:spPr>
          <a:xfrm>
            <a:off x="3751221" y="4071456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Non-tracking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96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7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3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9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4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4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9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4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6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9" grpId="0"/>
      <p:bldP spid="110" grpId="0"/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358719" y="-38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226633" y="-57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72863" y="3279373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00739" y="-38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66914" y="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860683" y="0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1301242" y="-190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762798" y="681092"/>
            <a:ext cx="4045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How experiment was conducted ?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2460549" y="1603529"/>
            <a:ext cx="679160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All experiments were performed at the same exact location.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Data were collected on a PC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All data were resampled at a rate of 15 minutes. 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The test duration of all experiments were the same.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2433135" y="5002136"/>
            <a:ext cx="679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All experiments were performed within a week.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 highest light sensor values, were considered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2531547" y="4561676"/>
            <a:ext cx="404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52C9BD"/>
                </a:solidFill>
                <a:latin typeface="Tw Cen MT" panose="020B0602020104020603" pitchFamily="34" charset="0"/>
              </a:rPr>
              <a:t>Design constraint</a:t>
            </a:r>
            <a:endParaRPr lang="en-US" sz="2400" dirty="0">
              <a:solidFill>
                <a:srgbClr val="52C9BD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954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1" grpId="0"/>
      <p:bldP spid="72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81622" y="1793455"/>
            <a:ext cx="72789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Solar tracking for optimum power generation using Extremum Seeking control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81621" y="377807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Muzzammil Mooraby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5959" y="-19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7330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Outlines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328302" y="0"/>
            <a:ext cx="11447501" cy="6858000"/>
            <a:chOff x="213096" y="-89647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9261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358719" y="-38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8986827" y="308819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Aims &amp; Objectives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226633" y="-57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642360" y="3261211"/>
              <a:ext cx="2192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Methodology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577827" y="-190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06318" y="3076537"/>
              <a:ext cx="2092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 Encountered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357329" y="-380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Results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1396610" y="-741"/>
            <a:ext cx="12482920" cy="6858000"/>
            <a:chOff x="-290920" y="0"/>
            <a:chExt cx="1248292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9065" y="32347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Discussion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0853960" y="-1120"/>
            <a:ext cx="11447501" cy="6858000"/>
            <a:chOff x="213096" y="-89647"/>
            <a:chExt cx="11447501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-89647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274686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16163" y="3218819"/>
              <a:ext cx="204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1984641" y="1093998"/>
            <a:ext cx="7163039" cy="1561306"/>
            <a:chOff x="1387588" y="2182683"/>
            <a:chExt cx="1805441" cy="1894017"/>
          </a:xfrm>
        </p:grpSpPr>
        <p:sp>
          <p:nvSpPr>
            <p:cNvPr id="60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78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Problem 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27281" y="2670194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73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408866" y="1762683"/>
            <a:ext cx="6316836" cy="420783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761488" y="2504215"/>
            <a:ext cx="5676474" cy="1191174"/>
            <a:chOff x="1653407" y="3540777"/>
            <a:chExt cx="1602852" cy="107016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664677" y="3540777"/>
              <a:ext cx="1591582" cy="58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Mechanical Issue : </a:t>
              </a:r>
              <a:r>
                <a:rPr lang="en-US" b="1" i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Getting the required range of </a:t>
              </a:r>
              <a:r>
                <a:rPr lang="en-US" b="1" i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		    motion</a:t>
              </a:r>
              <a:endParaRPr lang="en-US" b="1" i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653407" y="4140872"/>
              <a:ext cx="1591582" cy="47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Even though </a:t>
              </a:r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simulations on </a:t>
              </a:r>
              <a:r>
                <a:rPr lang="en-US" sz="1400" b="1" dirty="0" err="1">
                  <a:solidFill>
                    <a:srgbClr val="A6A6A6"/>
                  </a:solidFill>
                  <a:latin typeface="Tw Cen MT" panose="020B0602020104020603" pitchFamily="34" charset="0"/>
                </a:rPr>
                <a:t>solidworks</a:t>
              </a:r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have shown otherwise, the prototype did not respond as </a:t>
              </a: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expected.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38" y="3916633"/>
            <a:ext cx="463473" cy="46347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753006" y="4120266"/>
            <a:ext cx="5663197" cy="1224020"/>
            <a:chOff x="1664677" y="3761248"/>
            <a:chExt cx="1599103" cy="844691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672198" y="3761248"/>
              <a:ext cx="1591582" cy="33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C000"/>
                  </a:solidFill>
                  <a:latin typeface="Tw Cen MT" panose="020B0602020104020603" pitchFamily="34" charset="0"/>
                </a:rPr>
                <a:t>Solution</a:t>
              </a:r>
              <a:endParaRPr lang="en-US" b="1" dirty="0">
                <a:solidFill>
                  <a:srgbClr val="FFC0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664677" y="4096190"/>
              <a:ext cx="1591582" cy="509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The system was redesigned specifically </a:t>
              </a:r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to work during the experiments. By doing </a:t>
              </a: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so, stability was increased and vibrational stresses were reduced.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42" y="3925762"/>
            <a:ext cx="463473" cy="4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04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2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62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5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625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00"/>
                            </p:stCondLst>
                            <p:childTnLst>
                              <p:par>
                                <p:cTn id="5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10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10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2264</TotalTime>
  <Words>1158</Words>
  <Application>Microsoft Office PowerPoint</Application>
  <PresentationFormat>Widescreen</PresentationFormat>
  <Paragraphs>345</Paragraphs>
  <Slides>21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Muzzammil Mooraby</dc:creator>
  <cp:lastModifiedBy>muzzammil mooraby</cp:lastModifiedBy>
  <cp:revision>92</cp:revision>
  <dcterms:created xsi:type="dcterms:W3CDTF">2017-01-05T13:17:27Z</dcterms:created>
  <dcterms:modified xsi:type="dcterms:W3CDTF">2018-11-24T06:31:29Z</dcterms:modified>
</cp:coreProperties>
</file>